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5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0"/>
    <a:srgbClr val="43AA3F"/>
    <a:srgbClr val="00497D"/>
    <a:srgbClr val="006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0546" autoAdjust="0"/>
  </p:normalViewPr>
  <p:slideViewPr>
    <p:cSldViewPr showGuides="1">
      <p:cViewPr>
        <p:scale>
          <a:sx n="130" d="100"/>
          <a:sy n="130" d="100"/>
        </p:scale>
        <p:origin x="-107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B60E7-371F-4D57-A57E-BBE80A4B8E3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98BF-1260-4AF7-933C-4C5680798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743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9256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18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681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3942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7205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7750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275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7547" y="0"/>
            <a:ext cx="3066453" cy="1719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09031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71819" y="2674630"/>
            <a:ext cx="137112" cy="1074419"/>
            <a:chOff x="371819" y="2674630"/>
            <a:chExt cx="137112" cy="1074419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-65969" y="3174126"/>
              <a:ext cx="1005840" cy="6847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71819" y="3611889"/>
              <a:ext cx="137112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" y="2286000"/>
            <a:ext cx="1826549" cy="769441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October 21, 1821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George Williams is born.</a:t>
            </a:r>
          </a:p>
        </p:txBody>
      </p:sp>
      <p:sp>
        <p:nvSpPr>
          <p:cNvPr id="51" name="Oval 50"/>
          <p:cNvSpPr/>
          <p:nvPr/>
        </p:nvSpPr>
        <p:spPr>
          <a:xfrm>
            <a:off x="3519215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67122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52430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37991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52073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99370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920288" y="1852027"/>
            <a:ext cx="137112" cy="1897379"/>
            <a:chOff x="1920288" y="1852027"/>
            <a:chExt cx="137112" cy="1897379"/>
          </a:xfrm>
        </p:grpSpPr>
        <p:cxnSp>
          <p:nvCxnSpPr>
            <p:cNvPr id="69" name="Straight Connector 68"/>
            <p:cNvCxnSpPr/>
            <p:nvPr/>
          </p:nvCxnSpPr>
          <p:spPr>
            <a:xfrm rot="16200000" flipH="1">
              <a:off x="1071020" y="2763003"/>
              <a:ext cx="1828800" cy="6847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1920288" y="3612246"/>
              <a:ext cx="137112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47713" y="228600"/>
            <a:ext cx="2648087" cy="1846659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June 6, 1844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George Williams founded YMCA in London, England as a Christian organization for young men. The YMCA triangle symbol represents the principle of developing mind, body, and spirit. </a:t>
            </a:r>
          </a:p>
        </p:txBody>
      </p:sp>
      <p:sp>
        <p:nvSpPr>
          <p:cNvPr id="57" name="Oval 56"/>
          <p:cNvSpPr/>
          <p:nvPr/>
        </p:nvSpPr>
        <p:spPr>
          <a:xfrm>
            <a:off x="793727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937278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>
            <a:off x="8930688" y="38755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7547" y="0"/>
            <a:ext cx="3066453" cy="1719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16200000" flipH="1">
            <a:off x="3174140" y="3273061"/>
            <a:ext cx="822960" cy="6847"/>
          </a:xfrm>
          <a:prstGeom prst="line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20488" y="3619384"/>
            <a:ext cx="137112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9800" y="2220775"/>
            <a:ext cx="137112" cy="1531619"/>
            <a:chOff x="686551" y="2185504"/>
            <a:chExt cx="137160" cy="1531619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80110" y="2247687"/>
            <a:ext cx="3489912" cy="984885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1886</a:t>
            </a: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E. Brown, William Lewis, and Robert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Weidensall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open a professional YMCA training camp in Lake Geneva, WI.</a:t>
            </a:r>
          </a:p>
        </p:txBody>
      </p:sp>
      <p:sp>
        <p:nvSpPr>
          <p:cNvPr id="52" name="Oval 51"/>
          <p:cNvSpPr/>
          <p:nvPr/>
        </p:nvSpPr>
        <p:spPr>
          <a:xfrm>
            <a:off x="3867122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52430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37991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52073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99370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93727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937278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6288" y="320800"/>
            <a:ext cx="2743200" cy="2308324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1851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November and December of 1851, YMCA opens in Montreal and Boston respectively. 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1853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first African-American YMCA opened in Washington, D.C. in 1853 by freed slave, Anthony Bowen. 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27932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930688" y="38755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7547" y="0"/>
            <a:ext cx="3066453" cy="1719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52073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99370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886200" y="2217377"/>
            <a:ext cx="137112" cy="1531619"/>
            <a:chOff x="686551" y="2185504"/>
            <a:chExt cx="137160" cy="1531619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793727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683" y="1523652"/>
            <a:ext cx="3955689" cy="1200329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1890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YMCA training camp moves to Hyde Park and transitions to a higher learning institution for human services professions including parks and recreation, education, and social work. 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3600812" y="4717898"/>
            <a:ext cx="1005840" cy="6847"/>
          </a:xfrm>
          <a:prstGeom prst="line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flipV="1">
            <a:off x="4038600" y="4149822"/>
            <a:ext cx="137112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937278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17739" y="4881067"/>
            <a:ext cx="4343399" cy="1200329"/>
          </a:xfrm>
          <a:prstGeom prst="rect">
            <a:avLst/>
          </a:prstGeom>
          <a:solidFill>
            <a:srgbClr val="43AA3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1893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Mendota Seminary is founded in Mendota, IL to prepare ministers in the Advent Christian Church. The name was changed within a few years to Mendota College and opened to liberal arts students. 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29826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765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29537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753659" y="4162529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30688" y="38755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1580" y="0"/>
            <a:ext cx="3072420" cy="17224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652113" y="2217294"/>
            <a:ext cx="137120" cy="1531619"/>
            <a:chOff x="686551" y="2185504"/>
            <a:chExt cx="137160" cy="1531619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793727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4655" y="1300149"/>
            <a:ext cx="3955689" cy="984885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1933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YMCA training school officially named George Williams College in honor of YMCA founder.  </a:t>
            </a:r>
          </a:p>
        </p:txBody>
      </p:sp>
      <p:sp>
        <p:nvSpPr>
          <p:cNvPr id="58" name="Oval 57"/>
          <p:cNvSpPr/>
          <p:nvPr/>
        </p:nvSpPr>
        <p:spPr>
          <a:xfrm>
            <a:off x="7937278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29826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765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29537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1752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01488" y="36077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108407" y="2221265"/>
            <a:ext cx="137120" cy="1531619"/>
            <a:chOff x="686551" y="2185504"/>
            <a:chExt cx="137160" cy="1531619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75608" y="1728799"/>
            <a:ext cx="3194120" cy="1631216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1966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George Williams college moved from Hyde Park to Downers Grove. The school’s African-American population of approximately 20% caused racial tensions with the move to suburbs with a mostly white population.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 flipV="1">
            <a:off x="4739688" y="4162529"/>
            <a:ext cx="137112" cy="1531619"/>
            <a:chOff x="686551" y="2185504"/>
            <a:chExt cx="137160" cy="1531619"/>
          </a:xfrm>
        </p:grpSpPr>
        <p:cxnSp>
          <p:nvCxnSpPr>
            <p:cNvPr id="51" name="Straight Connector 50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68864" y="5054842"/>
            <a:ext cx="3139846" cy="1415772"/>
          </a:xfrm>
          <a:prstGeom prst="rect">
            <a:avLst/>
          </a:prstGeom>
          <a:solidFill>
            <a:srgbClr val="43AA3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1911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donated money from Charles Eckhart, Mendota College moves to Aurora and changes the name to Aurora College. Classes begin in April 1912.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930688" y="38755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1580" y="0"/>
            <a:ext cx="3072420" cy="17224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93727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937278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29826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765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29537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1752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01488" y="36077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406680" y="2221265"/>
            <a:ext cx="137120" cy="1531619"/>
            <a:chOff x="686551" y="2185504"/>
            <a:chExt cx="137160" cy="1531619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43400" y="1728799"/>
            <a:ext cx="4648719" cy="1446550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1970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MSW Program is accredited by the Council on Social Work Education (CWSE).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1974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BSW Program is accredited by CSWE. 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8930688" y="38755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08407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39688" y="4162529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52369" y="360979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7547" y="0"/>
            <a:ext cx="3066453" cy="1719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46355" y="2211352"/>
            <a:ext cx="137120" cy="1531619"/>
            <a:chOff x="686551" y="2185504"/>
            <a:chExt cx="137160" cy="1531619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29826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765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29537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1752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01488" y="36077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60507" y="415545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71997" y="2046251"/>
            <a:ext cx="4900864" cy="984885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1985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financial reasons, George Williams College in Downers Grove closes. The social work and recreation programs continue through Aurora University. </a:t>
            </a:r>
          </a:p>
        </p:txBody>
      </p:sp>
      <p:sp>
        <p:nvSpPr>
          <p:cNvPr id="34" name="Oval 33"/>
          <p:cNvSpPr/>
          <p:nvPr/>
        </p:nvSpPr>
        <p:spPr>
          <a:xfrm>
            <a:off x="7101563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38800" y="36030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 flipV="1">
            <a:off x="7946355" y="4149822"/>
            <a:ext cx="137120" cy="1531619"/>
            <a:chOff x="686551" y="2185504"/>
            <a:chExt cx="137160" cy="1531619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897619" y="4980580"/>
            <a:ext cx="3842423" cy="769441"/>
          </a:xfrm>
          <a:prstGeom prst="rect">
            <a:avLst/>
          </a:prstGeom>
          <a:solidFill>
            <a:srgbClr val="43AA3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1985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Aurora College changes its name to Aurora University with three degree-granting colleges.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8930688" y="38755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7547" y="0"/>
            <a:ext cx="3066453" cy="1719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75975" y="2477201"/>
            <a:ext cx="137120" cy="1531619"/>
            <a:chOff x="686551" y="2185504"/>
            <a:chExt cx="137160" cy="1531619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1929826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765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29537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1752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01488" y="36077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60507" y="415545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901488" y="2034133"/>
            <a:ext cx="4900864" cy="769441"/>
          </a:xfrm>
          <a:prstGeom prst="rect">
            <a:avLst/>
          </a:prstGeom>
          <a:solidFill>
            <a:srgbClr val="43AA3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1992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Aurora University and George Williams College begin formal affiliation. </a:t>
            </a:r>
          </a:p>
        </p:txBody>
      </p:sp>
      <p:sp>
        <p:nvSpPr>
          <p:cNvPr id="34" name="Oval 33"/>
          <p:cNvSpPr/>
          <p:nvPr/>
        </p:nvSpPr>
        <p:spPr>
          <a:xfrm>
            <a:off x="7101563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38800" y="36030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 flipV="1">
            <a:off x="8549680" y="3878581"/>
            <a:ext cx="137120" cy="1531619"/>
            <a:chOff x="686551" y="2185504"/>
            <a:chExt cx="137160" cy="1531619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897619" y="4980580"/>
            <a:ext cx="3842423" cy="1200329"/>
          </a:xfrm>
          <a:prstGeom prst="rect">
            <a:avLst/>
          </a:prstGeom>
          <a:solidFill>
            <a:srgbClr val="0053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George Williams College and Aurora University fully merge as one institution with campuses in both Aurora, IL and Lake Geneva, WI.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7956302" y="414428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956302" y="36079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41338" y="3880560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69" r="30252" b="66364"/>
          <a:stretch/>
        </p:blipFill>
        <p:spPr>
          <a:xfrm>
            <a:off x="6077547" y="0"/>
            <a:ext cx="3066453" cy="1719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0" y="3536490"/>
            <a:ext cx="8759952" cy="287852"/>
          </a:xfrm>
          <a:prstGeom prst="rect">
            <a:avLst/>
          </a:prstGeom>
          <a:solidFill>
            <a:srgbClr val="0053A0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4074092"/>
            <a:ext cx="8759952" cy="287852"/>
          </a:xfrm>
          <a:prstGeom prst="rect">
            <a:avLst/>
          </a:prstGeom>
          <a:solidFill>
            <a:srgbClr val="43AA3F"/>
          </a:solidFill>
          <a:ln>
            <a:noFill/>
          </a:ln>
          <a:effectLst>
            <a:innerShdw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229600" y="3538984"/>
            <a:ext cx="914400" cy="822960"/>
            <a:chOff x="8458200" y="3532602"/>
            <a:chExt cx="457200" cy="822960"/>
          </a:xfrm>
        </p:grpSpPr>
        <p:sp>
          <p:nvSpPr>
            <p:cNvPr id="62" name="Rectangle 61"/>
            <p:cNvSpPr/>
            <p:nvPr/>
          </p:nvSpPr>
          <p:spPr>
            <a:xfrm flipV="1">
              <a:off x="8458200" y="3944082"/>
              <a:ext cx="457200" cy="411480"/>
            </a:xfrm>
            <a:prstGeom prst="rect">
              <a:avLst/>
            </a:prstGeom>
            <a:solidFill>
              <a:srgbClr val="43AA3F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458200" y="3532602"/>
              <a:ext cx="457200" cy="411480"/>
            </a:xfrm>
            <a:prstGeom prst="rect">
              <a:avLst/>
            </a:prstGeom>
            <a:solidFill>
              <a:srgbClr val="0053A0"/>
            </a:solidFill>
            <a:ln>
              <a:noFill/>
            </a:ln>
            <a:effectLst>
              <a:innerShdw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23783" y="2479943"/>
            <a:ext cx="137120" cy="1531619"/>
            <a:chOff x="686551" y="2185504"/>
            <a:chExt cx="137160" cy="1531619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0186" y="2913599"/>
              <a:ext cx="1463040" cy="684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86551" y="35799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64"/>
          <p:cNvSpPr/>
          <p:nvPr/>
        </p:nvSpPr>
        <p:spPr>
          <a:xfrm>
            <a:off x="8244888" y="387440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49688" y="3875523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29826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88" y="361577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7658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29537" y="3611836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1752" y="4149822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01488" y="36077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60507" y="415545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01563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38800" y="360304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3400"/>
            <a:ext cx="3060700" cy="1244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829063" y="1770542"/>
            <a:ext cx="4251912" cy="954107"/>
          </a:xfrm>
          <a:prstGeom prst="rect">
            <a:avLst/>
          </a:prstGeom>
          <a:solidFill>
            <a:srgbClr val="43AA3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Currently, the School of Social Work at Aurora University offers Bachelor, Masters, and Doctorate degrees at both Aurora campuses as well as George Williams College in Lake Geneva, WI</a:t>
            </a:r>
            <a:r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935014" y="3617528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47523" y="4149438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06688" y="3615724"/>
            <a:ext cx="137112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PDescription xmlns="4873beb7-5857-4685-be1f-d57550cc96cc" xsi:nil="true"/>
    <AssetExpire xmlns="4873beb7-5857-4685-be1f-d57550cc96cc">2029-05-12T07:00:00+00:00</AssetExpire>
    <IntlLangReviewDate xmlns="4873beb7-5857-4685-be1f-d57550cc96cc">2010-05-28T00:21:00+00:00</IntlLangReviewDate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Community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2010-05-28T00:18:00+00:00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918061</Value>
      <Value>1313626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true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>2010-05-28T00:21:00+00:00</HandoffToMSDN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>2010-05-28T00:21:00+00:00</LastModifiedDateTime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>2010-05-28T00:21:00+00:00</PlannedPubDate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TP101881408</AssetId>
    <TPClientViewer xmlns="4873beb7-5857-4685-be1f-d57550cc96cc" xsi:nil="true"/>
    <DSATActionTaken xmlns="4873beb7-5857-4685-be1f-d57550cc96cc">Best Bets</DSATActionTaken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 xsi:nil="true"/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24721</LocLastLocAttemptVersionLookup>
    <LocLastLocAttemptVersionTypeLookup xmlns="4873beb7-5857-4685-be1f-d57550cc96cc" xsi:nil="true"/>
    <LocMarketGroupTiers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9fa4f1cb33d0adf6968f5be6bef4df8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55b7f5ed55d98ec7e6cb9419faa4821a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MarketGroupTiers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 ma:readOnly="false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MarketGroupTiers" ma:index="75" nillable="true" ma:displayName="Loc Market Group Tiers [deprecated]" ma:default="" ma:internalName="LocMarketGroupTiers" ma:readOnly="false">
      <xsd:simpleType>
        <xsd:restriction base="dms:Unknown"/>
      </xsd:simpleType>
    </xsd:element>
    <xsd:element name="LocNewPublishedVersionLookup" ma:index="76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7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8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9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80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1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2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3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4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5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6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8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9" nillable="true" ma:displayName="Machine Translated" ma:default="" ma:internalName="MachineTranslated" ma:readOnly="false">
      <xsd:simpleType>
        <xsd:restriction base="dms:Boolean"/>
      </xsd:simpleType>
    </xsd:element>
    <xsd:element name="Manager" ma:index="90" nillable="true" ma:displayName="Manager" ma:hidden="true" ma:internalName="Manager" ma:readOnly="false">
      <xsd:simpleType>
        <xsd:restriction base="dms:Text"/>
      </xsd:simpleType>
    </xsd:element>
    <xsd:element name="Markets" ma:index="91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2" nillable="true" ma:displayName="Milestone" ma:default="" ma:internalName="Milestone" ma:readOnly="false">
      <xsd:simpleType>
        <xsd:restriction base="dms:Unknown"/>
      </xsd:simpleType>
    </xsd:element>
    <xsd:element name="TPNamespace" ma:index="95" nillable="true" ma:displayName="Namespace" ma:default="" ma:internalName="TPNamespace">
      <xsd:simpleType>
        <xsd:restriction base="dms:Text"/>
      </xsd:simpleType>
    </xsd:element>
    <xsd:element name="NumericId" ma:index="96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7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8" nillable="true" ma:displayName="OOCacheId" ma:internalName="OOCacheId" ma:readOnly="false">
      <xsd:simpleType>
        <xsd:restriction base="dms:Text"/>
      </xsd:simpleType>
    </xsd:element>
    <xsd:element name="OpenTemplate" ma:index="99" nillable="true" ma:displayName="Open Template" ma:default="true" ma:internalName="OpenTemplate">
      <xsd:simpleType>
        <xsd:restriction base="dms:Boolean"/>
      </xsd:simpleType>
    </xsd:element>
    <xsd:element name="OriginAsset" ma:index="100" nillable="true" ma:displayName="Origin Asset" ma:default="" ma:internalName="OriginAsset" ma:readOnly="false">
      <xsd:simpleType>
        <xsd:restriction base="dms:Text"/>
      </xsd:simpleType>
    </xsd:element>
    <xsd:element name="OriginalRelease" ma:index="101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2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3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4" nillable="true" ma:displayName="Parent Asset Id" ma:default="" ma:internalName="ParentAssetId" ma:readOnly="false">
      <xsd:simpleType>
        <xsd:restriction base="dms:Text"/>
      </xsd:simpleType>
    </xsd:element>
    <xsd:element name="PlannedPubDate" ma:index="105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6" nillable="true" ma:displayName="Policheck Words" ma:default="" ma:internalName="PolicheckWords" ma:readOnly="false">
      <xsd:simpleType>
        <xsd:restriction base="dms:Text"/>
      </xsd:simpleType>
    </xsd:element>
    <xsd:element name="BusinessGroup" ma:index="107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8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9" nillable="true" ma:displayName="Provider" ma:default="" ma:internalName="Provider" ma:readOnly="false">
      <xsd:simpleType>
        <xsd:restriction base="dms:Unknown"/>
      </xsd:simpleType>
    </xsd:element>
    <xsd:element name="Providers" ma:index="110" nillable="true" ma:displayName="Providers" ma:default="" ma:internalName="Providers" ma:readOnly="false">
      <xsd:simpleType>
        <xsd:restriction base="dms:Unknown"/>
      </xsd:simpleType>
    </xsd:element>
    <xsd:element name="PublishStatusLookup" ma:index="111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2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3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4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6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8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9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20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1" nillable="true" ma:displayName="Submitter ID" ma:default="" ma:internalName="SubmitterId" ma:readOnly="false">
      <xsd:simpleType>
        <xsd:restriction base="dms:Text"/>
      </xsd:simpleType>
    </xsd:element>
    <xsd:element name="TaxCatchAll" ma:index="122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3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4" nillable="true" ma:displayName="Template Status" ma:default="" ma:internalName="TemplateStatus">
      <xsd:simpleType>
        <xsd:restriction base="dms:Unknown"/>
      </xsd:simpleType>
    </xsd:element>
    <xsd:element name="TemplateTemplateType" ma:index="125" nillable="true" ma:displayName="Template Type" ma:default="" ma:internalName="TemplateTemplateType">
      <xsd:simpleType>
        <xsd:restriction base="dms:Unknown"/>
      </xsd:simpleType>
    </xsd:element>
    <xsd:element name="ThumbnailAssetId" ma:index="126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7" nillable="true" ma:displayName="Times Cloned" ma:default="" ma:internalName="TimesCloned" ma:readOnly="false">
      <xsd:simpleType>
        <xsd:restriction base="dms:Number"/>
      </xsd:simpleType>
    </xsd:element>
    <xsd:element name="TrustLevel" ma:index="129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30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1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2" nillable="true" ma:displayName="UA Notes" ma:default="" ma:internalName="UANotes" ma:readOnly="false">
      <xsd:simpleType>
        <xsd:restriction base="dms:Note"/>
      </xsd:simpleType>
    </xsd:element>
    <xsd:element name="TPAppVersion" ma:index="133" nillable="true" ma:displayName="Version" ma:default="" ma:internalName="TPAppVersion">
      <xsd:simpleType>
        <xsd:restriction base="dms:Text"/>
      </xsd:simpleType>
    </xsd:element>
    <xsd:element name="VoteCount" ma:index="134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2B6B4-569A-462B-9243-1D1B03C30FF6}">
  <ds:schemaRefs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6DE0822-D2AA-4724-8750-7D082E45B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39DF2-6EA7-4531-9B7E-F07E97EC1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Timeline graphic with pictures</Template>
  <TotalTime>477</TotalTime>
  <Words>381</Words>
  <Application>Microsoft Office PowerPoint</Application>
  <PresentationFormat>On-screen Show (4:3)</PresentationFormat>
  <Paragraphs>35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 Johnson</dc:creator>
  <cp:lastModifiedBy>Brenda Barnwell</cp:lastModifiedBy>
  <cp:revision>31</cp:revision>
  <dcterms:created xsi:type="dcterms:W3CDTF">2016-12-09T14:39:34Z</dcterms:created>
  <dcterms:modified xsi:type="dcterms:W3CDTF">2016-12-15T21:31:08Z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Scrubbed &amp; tested?">
    <vt:lpwstr>0</vt:lpwstr>
  </property>
  <property fmtid="{D5CDD505-2E9C-101B-9397-08002B2CF9AE}" pid="4" name="Effects types">
    <vt:lpwstr/>
  </property>
  <property fmtid="{D5CDD505-2E9C-101B-9397-08002B2CF9AE}" pid="5" name="Notes0">
    <vt:lpwstr/>
  </property>
  <property fmtid="{D5CDD505-2E9C-101B-9397-08002B2CF9AE}" pid="6" name="Presentation">
    <vt:lpwstr>TEXT_PIC</vt:lpwstr>
  </property>
  <property fmtid="{D5CDD505-2E9C-101B-9397-08002B2CF9AE}" pid="7" name="SlideDescription">
    <vt:lpwstr/>
  </property>
</Properties>
</file>