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9"/>
  </p:notesMasterIdLst>
  <p:handoutMasterIdLst>
    <p:handoutMasterId r:id="rId20"/>
  </p:handoutMasterIdLst>
  <p:sldIdLst>
    <p:sldId id="296" r:id="rId2"/>
    <p:sldId id="297" r:id="rId3"/>
    <p:sldId id="257" r:id="rId4"/>
    <p:sldId id="258" r:id="rId5"/>
    <p:sldId id="270" r:id="rId6"/>
    <p:sldId id="290" r:id="rId7"/>
    <p:sldId id="263" r:id="rId8"/>
    <p:sldId id="269" r:id="rId9"/>
    <p:sldId id="303" r:id="rId10"/>
    <p:sldId id="274" r:id="rId11"/>
    <p:sldId id="268" r:id="rId12"/>
    <p:sldId id="293" r:id="rId13"/>
    <p:sldId id="275" r:id="rId14"/>
    <p:sldId id="281" r:id="rId15"/>
    <p:sldId id="277" r:id="rId16"/>
    <p:sldId id="271" r:id="rId17"/>
    <p:sldId id="276" r:id="rId18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0E873F-5BD2-482D-B4F8-A869F8D5AA32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C71DF786-64DF-42AC-975E-A0C92F7AFC93}">
      <dgm:prSet/>
      <dgm:spPr/>
      <dgm:t>
        <a:bodyPr/>
        <a:lstStyle/>
        <a:p>
          <a:r>
            <a:rPr lang="en-US" dirty="0"/>
            <a:t>Additional Tips:</a:t>
          </a:r>
        </a:p>
      </dgm:t>
    </dgm:pt>
    <dgm:pt modelId="{CDEF3C54-C49F-485C-A4A1-D0A02E4D59E7}" type="parTrans" cxnId="{DD7586FE-7E65-4D20-B15A-F1368A444CCB}">
      <dgm:prSet/>
      <dgm:spPr/>
      <dgm:t>
        <a:bodyPr/>
        <a:lstStyle/>
        <a:p>
          <a:endParaRPr lang="en-US"/>
        </a:p>
      </dgm:t>
    </dgm:pt>
    <dgm:pt modelId="{8674AD39-280B-4248-9897-8C784871F613}" type="sibTrans" cxnId="{DD7586FE-7E65-4D20-B15A-F1368A444CCB}">
      <dgm:prSet/>
      <dgm:spPr/>
      <dgm:t>
        <a:bodyPr/>
        <a:lstStyle/>
        <a:p>
          <a:endParaRPr lang="en-US"/>
        </a:p>
      </dgm:t>
    </dgm:pt>
    <dgm:pt modelId="{581E0C78-8E85-4B03-9EDF-D832D4B61D54}">
      <dgm:prSet/>
      <dgm:spPr/>
      <dgm:t>
        <a:bodyPr/>
        <a:lstStyle/>
        <a:p>
          <a:r>
            <a:rPr lang="en-US" dirty="0"/>
            <a:t>Use special formatting (bold/italics/underlines) sparingly</a:t>
          </a:r>
        </a:p>
      </dgm:t>
    </dgm:pt>
    <dgm:pt modelId="{3D38B3A4-B216-4BE5-930A-B291B7005E73}" type="parTrans" cxnId="{A50DD9DE-DD30-4FAF-978C-585A626A1FAD}">
      <dgm:prSet/>
      <dgm:spPr/>
      <dgm:t>
        <a:bodyPr/>
        <a:lstStyle/>
        <a:p>
          <a:endParaRPr lang="en-US"/>
        </a:p>
      </dgm:t>
    </dgm:pt>
    <dgm:pt modelId="{8E78A25D-0736-4BBF-8637-632FDEFCF3C5}" type="sibTrans" cxnId="{A50DD9DE-DD30-4FAF-978C-585A626A1FAD}">
      <dgm:prSet/>
      <dgm:spPr/>
      <dgm:t>
        <a:bodyPr/>
        <a:lstStyle/>
        <a:p>
          <a:endParaRPr lang="en-US"/>
        </a:p>
      </dgm:t>
    </dgm:pt>
    <dgm:pt modelId="{D01BB50F-AFD2-4F2D-AD95-2F66A22EEA43}">
      <dgm:prSet/>
      <dgm:spPr/>
      <dgm:t>
        <a:bodyPr/>
        <a:lstStyle/>
        <a:p>
          <a:r>
            <a:rPr lang="en-US" dirty="0"/>
            <a:t>Colors – black font is best in most situations</a:t>
          </a:r>
        </a:p>
      </dgm:t>
    </dgm:pt>
    <dgm:pt modelId="{AAC71863-568E-45E6-962A-6798E32CE66D}" type="parTrans" cxnId="{803FDC7B-9DD8-4777-84DA-736F24A88A28}">
      <dgm:prSet/>
      <dgm:spPr/>
      <dgm:t>
        <a:bodyPr/>
        <a:lstStyle/>
        <a:p>
          <a:endParaRPr lang="en-US"/>
        </a:p>
      </dgm:t>
    </dgm:pt>
    <dgm:pt modelId="{2335A684-F265-4AB7-9F90-D43C2841669C}" type="sibTrans" cxnId="{803FDC7B-9DD8-4777-84DA-736F24A88A28}">
      <dgm:prSet/>
      <dgm:spPr/>
      <dgm:t>
        <a:bodyPr/>
        <a:lstStyle/>
        <a:p>
          <a:endParaRPr lang="en-US"/>
        </a:p>
      </dgm:t>
    </dgm:pt>
    <dgm:pt modelId="{8FA2A1DA-46C5-4A3E-AC6A-C6071DEFE7C0}">
      <dgm:prSet/>
      <dgm:spPr/>
      <dgm:t>
        <a:bodyPr/>
        <a:lstStyle/>
        <a:p>
          <a:r>
            <a:rPr lang="en-US" dirty="0"/>
            <a:t>No pictures or graphics!</a:t>
          </a:r>
        </a:p>
      </dgm:t>
    </dgm:pt>
    <dgm:pt modelId="{3B59F0D6-2C34-41E7-B92E-9DAECC96C9C2}" type="parTrans" cxnId="{F1870296-AD37-4FEF-8C72-167FC11BCBE8}">
      <dgm:prSet/>
      <dgm:spPr/>
      <dgm:t>
        <a:bodyPr/>
        <a:lstStyle/>
        <a:p>
          <a:endParaRPr lang="en-US"/>
        </a:p>
      </dgm:t>
    </dgm:pt>
    <dgm:pt modelId="{4914CCB0-A651-4A15-802B-5FEFCA527E3E}" type="sibTrans" cxnId="{F1870296-AD37-4FEF-8C72-167FC11BCBE8}">
      <dgm:prSet/>
      <dgm:spPr/>
      <dgm:t>
        <a:bodyPr/>
        <a:lstStyle/>
        <a:p>
          <a:endParaRPr lang="en-US"/>
        </a:p>
      </dgm:t>
    </dgm:pt>
    <dgm:pt modelId="{26884DB4-9DE3-4CCC-A843-A2B8AB74733A}">
      <dgm:prSet/>
      <dgm:spPr/>
      <dgm:t>
        <a:bodyPr/>
        <a:lstStyle/>
        <a:p>
          <a:r>
            <a:rPr lang="en-US" dirty="0"/>
            <a:t>Important Tips:</a:t>
          </a:r>
        </a:p>
      </dgm:t>
    </dgm:pt>
    <dgm:pt modelId="{63968359-6BC8-40CC-8BB8-06B64AEEFB16}" type="parTrans" cxnId="{68C16CE9-58F6-42D3-8A51-652DD8501428}">
      <dgm:prSet/>
      <dgm:spPr/>
      <dgm:t>
        <a:bodyPr/>
        <a:lstStyle/>
        <a:p>
          <a:endParaRPr lang="en-US"/>
        </a:p>
      </dgm:t>
    </dgm:pt>
    <dgm:pt modelId="{198591A8-043E-48BC-90A5-5BDFAC385772}" type="sibTrans" cxnId="{68C16CE9-58F6-42D3-8A51-652DD8501428}">
      <dgm:prSet/>
      <dgm:spPr/>
      <dgm:t>
        <a:bodyPr/>
        <a:lstStyle/>
        <a:p>
          <a:endParaRPr lang="en-US"/>
        </a:p>
      </dgm:t>
    </dgm:pt>
    <dgm:pt modelId="{B3A7ADD9-0DFA-4E38-9726-116D462B07FD}">
      <dgm:prSet/>
      <dgm:spPr/>
      <dgm:t>
        <a:bodyPr/>
        <a:lstStyle/>
        <a:p>
          <a:r>
            <a:rPr lang="en-US" dirty="0"/>
            <a:t>List bullets in order of importance </a:t>
          </a:r>
        </a:p>
      </dgm:t>
    </dgm:pt>
    <dgm:pt modelId="{888323B1-CFA8-4A1C-9576-968EC485983A}" type="parTrans" cxnId="{52496B93-1A63-4249-B871-D2E4153581C3}">
      <dgm:prSet/>
      <dgm:spPr/>
      <dgm:t>
        <a:bodyPr/>
        <a:lstStyle/>
        <a:p>
          <a:endParaRPr lang="en-US"/>
        </a:p>
      </dgm:t>
    </dgm:pt>
    <dgm:pt modelId="{99D0D2B4-0B1B-4C0C-AFBC-497A38E8670E}" type="sibTrans" cxnId="{52496B93-1A63-4249-B871-D2E4153581C3}">
      <dgm:prSet/>
      <dgm:spPr/>
      <dgm:t>
        <a:bodyPr/>
        <a:lstStyle/>
        <a:p>
          <a:endParaRPr lang="en-US"/>
        </a:p>
      </dgm:t>
    </dgm:pt>
    <dgm:pt modelId="{DC1C9A98-A14F-43F9-BB05-6EC51196D5B0}">
      <dgm:prSet/>
      <dgm:spPr/>
      <dgm:t>
        <a:bodyPr/>
        <a:lstStyle/>
        <a:p>
          <a:r>
            <a:rPr lang="en-US" dirty="0"/>
            <a:t>Include references on a separate page (not within main resume)</a:t>
          </a:r>
        </a:p>
      </dgm:t>
    </dgm:pt>
    <dgm:pt modelId="{2ECA4798-9FAA-499B-83EB-D25D18336FB0}" type="parTrans" cxnId="{03BFDD34-FAB0-44F2-8072-7217E98DA63D}">
      <dgm:prSet/>
      <dgm:spPr/>
      <dgm:t>
        <a:bodyPr/>
        <a:lstStyle/>
        <a:p>
          <a:endParaRPr lang="en-US"/>
        </a:p>
      </dgm:t>
    </dgm:pt>
    <dgm:pt modelId="{551C6CFE-5438-4BFC-8265-B9E48CFAF52C}" type="sibTrans" cxnId="{03BFDD34-FAB0-44F2-8072-7217E98DA63D}">
      <dgm:prSet/>
      <dgm:spPr/>
      <dgm:t>
        <a:bodyPr/>
        <a:lstStyle/>
        <a:p>
          <a:endParaRPr lang="en-US"/>
        </a:p>
      </dgm:t>
    </dgm:pt>
    <dgm:pt modelId="{A055ABA3-DB1B-44F0-96E4-2CE014EFD27D}">
      <dgm:prSet/>
      <dgm:spPr/>
      <dgm:t>
        <a:bodyPr/>
        <a:lstStyle/>
        <a:p>
          <a:r>
            <a:rPr lang="en-US" dirty="0"/>
            <a:t>Make sure it looks ok when converted to a PDF file or being sent via e-mail</a:t>
          </a:r>
        </a:p>
      </dgm:t>
    </dgm:pt>
    <dgm:pt modelId="{E00D1D8A-3E7A-4E45-BD47-A224AEE9BA19}" type="parTrans" cxnId="{0EED9F1B-90AC-4539-B0C3-C4376753BBC8}">
      <dgm:prSet/>
      <dgm:spPr/>
      <dgm:t>
        <a:bodyPr/>
        <a:lstStyle/>
        <a:p>
          <a:endParaRPr lang="en-US"/>
        </a:p>
      </dgm:t>
    </dgm:pt>
    <dgm:pt modelId="{00F118FE-9728-4413-9F96-0FF7FC453389}" type="sibTrans" cxnId="{0EED9F1B-90AC-4539-B0C3-C4376753BBC8}">
      <dgm:prSet/>
      <dgm:spPr/>
      <dgm:t>
        <a:bodyPr/>
        <a:lstStyle/>
        <a:p>
          <a:endParaRPr lang="en-US"/>
        </a:p>
      </dgm:t>
    </dgm:pt>
    <dgm:pt modelId="{2CC9FA69-FFEA-46A9-BDEF-67D4AA33FC6A}" type="pres">
      <dgm:prSet presAssocID="{B90E873F-5BD2-482D-B4F8-A869F8D5AA3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52F027-7A5B-472E-AB88-4DE157854E2E}" type="pres">
      <dgm:prSet presAssocID="{C71DF786-64DF-42AC-975E-A0C92F7AFC93}" presName="composite" presStyleCnt="0"/>
      <dgm:spPr/>
    </dgm:pt>
    <dgm:pt modelId="{A4E94BA1-5989-47EC-BF47-D466807D8B9B}" type="pres">
      <dgm:prSet presAssocID="{C71DF786-64DF-42AC-975E-A0C92F7AFC9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28D8F8-9C54-46EA-AB95-3EDFE511FAE2}" type="pres">
      <dgm:prSet presAssocID="{C71DF786-64DF-42AC-975E-A0C92F7AFC93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7760AD-709B-4FF6-BE76-77D7DF63B713}" type="pres">
      <dgm:prSet presAssocID="{8674AD39-280B-4248-9897-8C784871F613}" presName="space" presStyleCnt="0"/>
      <dgm:spPr/>
    </dgm:pt>
    <dgm:pt modelId="{5906B754-F897-42D7-A0DB-28EB3DC1FAB1}" type="pres">
      <dgm:prSet presAssocID="{26884DB4-9DE3-4CCC-A843-A2B8AB74733A}" presName="composite" presStyleCnt="0"/>
      <dgm:spPr/>
    </dgm:pt>
    <dgm:pt modelId="{545D78AA-2246-4481-B003-FBC8071A7949}" type="pres">
      <dgm:prSet presAssocID="{26884DB4-9DE3-4CCC-A843-A2B8AB74733A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2695B6-08E9-485D-B0B8-535708501422}" type="pres">
      <dgm:prSet presAssocID="{26884DB4-9DE3-4CCC-A843-A2B8AB74733A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A2EC62-B396-4955-86D2-22D38CC5A040}" type="presOf" srcId="{C71DF786-64DF-42AC-975E-A0C92F7AFC93}" destId="{A4E94BA1-5989-47EC-BF47-D466807D8B9B}" srcOrd="0" destOrd="0" presId="urn:microsoft.com/office/officeart/2005/8/layout/hList1"/>
    <dgm:cxn modelId="{52496B93-1A63-4249-B871-D2E4153581C3}" srcId="{26884DB4-9DE3-4CCC-A843-A2B8AB74733A}" destId="{B3A7ADD9-0DFA-4E38-9726-116D462B07FD}" srcOrd="0" destOrd="0" parTransId="{888323B1-CFA8-4A1C-9576-968EC485983A}" sibTransId="{99D0D2B4-0B1B-4C0C-AFBC-497A38E8670E}"/>
    <dgm:cxn modelId="{05653BFF-2142-44CD-8151-00B31B0DA85E}" type="presOf" srcId="{A055ABA3-DB1B-44F0-96E4-2CE014EFD27D}" destId="{1F2695B6-08E9-485D-B0B8-535708501422}" srcOrd="0" destOrd="2" presId="urn:microsoft.com/office/officeart/2005/8/layout/hList1"/>
    <dgm:cxn modelId="{6E13540C-0D06-4F17-89F6-3AEDE8B8A42B}" type="presOf" srcId="{26884DB4-9DE3-4CCC-A843-A2B8AB74733A}" destId="{545D78AA-2246-4481-B003-FBC8071A7949}" srcOrd="0" destOrd="0" presId="urn:microsoft.com/office/officeart/2005/8/layout/hList1"/>
    <dgm:cxn modelId="{A50DD9DE-DD30-4FAF-978C-585A626A1FAD}" srcId="{C71DF786-64DF-42AC-975E-A0C92F7AFC93}" destId="{581E0C78-8E85-4B03-9EDF-D832D4B61D54}" srcOrd="0" destOrd="0" parTransId="{3D38B3A4-B216-4BE5-930A-B291B7005E73}" sibTransId="{8E78A25D-0736-4BBF-8637-632FDEFCF3C5}"/>
    <dgm:cxn modelId="{E5A543DE-5689-4FF9-9B23-FB0A4506FAD7}" type="presOf" srcId="{B3A7ADD9-0DFA-4E38-9726-116D462B07FD}" destId="{1F2695B6-08E9-485D-B0B8-535708501422}" srcOrd="0" destOrd="0" presId="urn:microsoft.com/office/officeart/2005/8/layout/hList1"/>
    <dgm:cxn modelId="{F1870296-AD37-4FEF-8C72-167FC11BCBE8}" srcId="{C71DF786-64DF-42AC-975E-A0C92F7AFC93}" destId="{8FA2A1DA-46C5-4A3E-AC6A-C6071DEFE7C0}" srcOrd="2" destOrd="0" parTransId="{3B59F0D6-2C34-41E7-B92E-9DAECC96C9C2}" sibTransId="{4914CCB0-A651-4A15-802B-5FEFCA527E3E}"/>
    <dgm:cxn modelId="{03BFDD34-FAB0-44F2-8072-7217E98DA63D}" srcId="{26884DB4-9DE3-4CCC-A843-A2B8AB74733A}" destId="{DC1C9A98-A14F-43F9-BB05-6EC51196D5B0}" srcOrd="1" destOrd="0" parTransId="{2ECA4798-9FAA-499B-83EB-D25D18336FB0}" sibTransId="{551C6CFE-5438-4BFC-8265-B9E48CFAF52C}"/>
    <dgm:cxn modelId="{0EED9F1B-90AC-4539-B0C3-C4376753BBC8}" srcId="{26884DB4-9DE3-4CCC-A843-A2B8AB74733A}" destId="{A055ABA3-DB1B-44F0-96E4-2CE014EFD27D}" srcOrd="2" destOrd="0" parTransId="{E00D1D8A-3E7A-4E45-BD47-A224AEE9BA19}" sibTransId="{00F118FE-9728-4413-9F96-0FF7FC453389}"/>
    <dgm:cxn modelId="{68C16CE9-58F6-42D3-8A51-652DD8501428}" srcId="{B90E873F-5BD2-482D-B4F8-A869F8D5AA32}" destId="{26884DB4-9DE3-4CCC-A843-A2B8AB74733A}" srcOrd="1" destOrd="0" parTransId="{63968359-6BC8-40CC-8BB8-06B64AEEFB16}" sibTransId="{198591A8-043E-48BC-90A5-5BDFAC385772}"/>
    <dgm:cxn modelId="{74C50BF9-6792-4B6A-A7DD-3D7401A7D87E}" type="presOf" srcId="{DC1C9A98-A14F-43F9-BB05-6EC51196D5B0}" destId="{1F2695B6-08E9-485D-B0B8-535708501422}" srcOrd="0" destOrd="1" presId="urn:microsoft.com/office/officeart/2005/8/layout/hList1"/>
    <dgm:cxn modelId="{D16742CC-C99C-42F0-925A-4ED66FF23516}" type="presOf" srcId="{8FA2A1DA-46C5-4A3E-AC6A-C6071DEFE7C0}" destId="{9B28D8F8-9C54-46EA-AB95-3EDFE511FAE2}" srcOrd="0" destOrd="2" presId="urn:microsoft.com/office/officeart/2005/8/layout/hList1"/>
    <dgm:cxn modelId="{7368BAFC-391B-4427-8415-4B083BDBEC25}" type="presOf" srcId="{581E0C78-8E85-4B03-9EDF-D832D4B61D54}" destId="{9B28D8F8-9C54-46EA-AB95-3EDFE511FAE2}" srcOrd="0" destOrd="0" presId="urn:microsoft.com/office/officeart/2005/8/layout/hList1"/>
    <dgm:cxn modelId="{FE40D470-5817-4F4F-97C6-FAB3C5C42B2D}" type="presOf" srcId="{B90E873F-5BD2-482D-B4F8-A869F8D5AA32}" destId="{2CC9FA69-FFEA-46A9-BDEF-67D4AA33FC6A}" srcOrd="0" destOrd="0" presId="urn:microsoft.com/office/officeart/2005/8/layout/hList1"/>
    <dgm:cxn modelId="{70E5AE3F-0EE2-4BC2-A6AB-F93F524CAE31}" type="presOf" srcId="{D01BB50F-AFD2-4F2D-AD95-2F66A22EEA43}" destId="{9B28D8F8-9C54-46EA-AB95-3EDFE511FAE2}" srcOrd="0" destOrd="1" presId="urn:microsoft.com/office/officeart/2005/8/layout/hList1"/>
    <dgm:cxn modelId="{803FDC7B-9DD8-4777-84DA-736F24A88A28}" srcId="{C71DF786-64DF-42AC-975E-A0C92F7AFC93}" destId="{D01BB50F-AFD2-4F2D-AD95-2F66A22EEA43}" srcOrd="1" destOrd="0" parTransId="{AAC71863-568E-45E6-962A-6798E32CE66D}" sibTransId="{2335A684-F265-4AB7-9F90-D43C2841669C}"/>
    <dgm:cxn modelId="{DD7586FE-7E65-4D20-B15A-F1368A444CCB}" srcId="{B90E873F-5BD2-482D-B4F8-A869F8D5AA32}" destId="{C71DF786-64DF-42AC-975E-A0C92F7AFC93}" srcOrd="0" destOrd="0" parTransId="{CDEF3C54-C49F-485C-A4A1-D0A02E4D59E7}" sibTransId="{8674AD39-280B-4248-9897-8C784871F613}"/>
    <dgm:cxn modelId="{9F766B29-AB57-4E98-9FD2-031438D0F651}" type="presParOf" srcId="{2CC9FA69-FFEA-46A9-BDEF-67D4AA33FC6A}" destId="{4F52F027-7A5B-472E-AB88-4DE157854E2E}" srcOrd="0" destOrd="0" presId="urn:microsoft.com/office/officeart/2005/8/layout/hList1"/>
    <dgm:cxn modelId="{5B5910E8-64F7-4F8A-A04C-5A9376F58CFF}" type="presParOf" srcId="{4F52F027-7A5B-472E-AB88-4DE157854E2E}" destId="{A4E94BA1-5989-47EC-BF47-D466807D8B9B}" srcOrd="0" destOrd="0" presId="urn:microsoft.com/office/officeart/2005/8/layout/hList1"/>
    <dgm:cxn modelId="{8A7BC1FA-65CA-40F6-8F63-6B53D6153E09}" type="presParOf" srcId="{4F52F027-7A5B-472E-AB88-4DE157854E2E}" destId="{9B28D8F8-9C54-46EA-AB95-3EDFE511FAE2}" srcOrd="1" destOrd="0" presId="urn:microsoft.com/office/officeart/2005/8/layout/hList1"/>
    <dgm:cxn modelId="{EF5536DC-0C9B-4C92-9526-2CC4CE1E6345}" type="presParOf" srcId="{2CC9FA69-FFEA-46A9-BDEF-67D4AA33FC6A}" destId="{397760AD-709B-4FF6-BE76-77D7DF63B713}" srcOrd="1" destOrd="0" presId="urn:microsoft.com/office/officeart/2005/8/layout/hList1"/>
    <dgm:cxn modelId="{894497E5-3A0C-4D11-9DDE-1EF91C27F0E2}" type="presParOf" srcId="{2CC9FA69-FFEA-46A9-BDEF-67D4AA33FC6A}" destId="{5906B754-F897-42D7-A0DB-28EB3DC1FAB1}" srcOrd="2" destOrd="0" presId="urn:microsoft.com/office/officeart/2005/8/layout/hList1"/>
    <dgm:cxn modelId="{92CA2181-E205-407D-B7BB-63B28488D427}" type="presParOf" srcId="{5906B754-F897-42D7-A0DB-28EB3DC1FAB1}" destId="{545D78AA-2246-4481-B003-FBC8071A7949}" srcOrd="0" destOrd="0" presId="urn:microsoft.com/office/officeart/2005/8/layout/hList1"/>
    <dgm:cxn modelId="{20619477-C59B-4FC4-98D9-667C448487F5}" type="presParOf" srcId="{5906B754-F897-42D7-A0DB-28EB3DC1FAB1}" destId="{1F2695B6-08E9-485D-B0B8-53570850142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E94BA1-5989-47EC-BF47-D466807D8B9B}">
      <dsp:nvSpPr>
        <dsp:cNvPr id="0" name=""/>
        <dsp:cNvSpPr/>
      </dsp:nvSpPr>
      <dsp:spPr>
        <a:xfrm>
          <a:off x="39" y="622354"/>
          <a:ext cx="3739886" cy="6336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Additional Tips:</a:t>
          </a:r>
        </a:p>
      </dsp:txBody>
      <dsp:txXfrm>
        <a:off x="39" y="622354"/>
        <a:ext cx="3739886" cy="633600"/>
      </dsp:txXfrm>
    </dsp:sp>
    <dsp:sp modelId="{9B28D8F8-9C54-46EA-AB95-3EDFE511FAE2}">
      <dsp:nvSpPr>
        <dsp:cNvPr id="0" name=""/>
        <dsp:cNvSpPr/>
      </dsp:nvSpPr>
      <dsp:spPr>
        <a:xfrm>
          <a:off x="39" y="1255954"/>
          <a:ext cx="3739886" cy="322709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Use special formatting (bold/italics/underlines) sparingly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Colors – black font is best in most situations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No pictures or graphics!</a:t>
          </a:r>
        </a:p>
      </dsp:txBody>
      <dsp:txXfrm>
        <a:off x="39" y="1255954"/>
        <a:ext cx="3739886" cy="3227090"/>
      </dsp:txXfrm>
    </dsp:sp>
    <dsp:sp modelId="{545D78AA-2246-4481-B003-FBC8071A7949}">
      <dsp:nvSpPr>
        <dsp:cNvPr id="0" name=""/>
        <dsp:cNvSpPr/>
      </dsp:nvSpPr>
      <dsp:spPr>
        <a:xfrm>
          <a:off x="4263509" y="622354"/>
          <a:ext cx="3739886" cy="6336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Important Tips:</a:t>
          </a:r>
        </a:p>
      </dsp:txBody>
      <dsp:txXfrm>
        <a:off x="4263509" y="622354"/>
        <a:ext cx="3739886" cy="633600"/>
      </dsp:txXfrm>
    </dsp:sp>
    <dsp:sp modelId="{1F2695B6-08E9-485D-B0B8-535708501422}">
      <dsp:nvSpPr>
        <dsp:cNvPr id="0" name=""/>
        <dsp:cNvSpPr/>
      </dsp:nvSpPr>
      <dsp:spPr>
        <a:xfrm>
          <a:off x="4263509" y="1255954"/>
          <a:ext cx="3739886" cy="322709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List bullets in order of importance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Include references on a separate page (not within main resume)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Make sure it looks ok when converted to a PDF file or being sent via e-mail</a:t>
          </a:r>
        </a:p>
      </dsp:txBody>
      <dsp:txXfrm>
        <a:off x="4263509" y="1255954"/>
        <a:ext cx="3739886" cy="32270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65C36167-F5CF-486F-AAE9-7EFEE4CC8209}" type="datetimeFigureOut">
              <a:rPr lang="en-US" smtClean="0"/>
              <a:pPr/>
              <a:t>2/26/2019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41D1A164-736F-40D5-B3B8-7563AFF9DC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451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1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5F50059-CCC7-46F9-BA96-2F499F7FA6AD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41650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73754"/>
            <a:ext cx="7388860" cy="2760346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40106B6E-D0DE-4465-870D-EF63727047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289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06B6E-D0DE-4465-870D-EF63727047B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106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77F7-CBB9-4548-ADFD-18417AAA4CB8}" type="datetimeFigureOut">
              <a:rPr lang="en-US" smtClean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C654-01C7-4E0F-B7DD-6561F55D86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33264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77F7-CBB9-4548-ADFD-18417AAA4CB8}" type="datetimeFigureOut">
              <a:rPr lang="en-US" smtClean="0"/>
              <a:pPr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C654-01C7-4E0F-B7DD-6561F55D86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187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77F7-CBB9-4548-ADFD-18417AAA4CB8}" type="datetimeFigureOut">
              <a:rPr lang="en-US" smtClean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C654-01C7-4E0F-B7DD-6561F55D86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789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77F7-CBB9-4548-ADFD-18417AAA4CB8}" type="datetimeFigureOut">
              <a:rPr lang="en-US" smtClean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C654-01C7-4E0F-B7DD-6561F55D86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7195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77F7-CBB9-4548-ADFD-18417AAA4CB8}" type="datetimeFigureOut">
              <a:rPr lang="en-US" smtClean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C654-01C7-4E0F-B7DD-6561F55D86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7049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77F7-CBB9-4548-ADFD-18417AAA4CB8}" type="datetimeFigureOut">
              <a:rPr lang="en-US" smtClean="0"/>
              <a:pPr/>
              <a:t>2/26/2019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C654-01C7-4E0F-B7DD-6561F55D86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681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77F7-CBB9-4548-ADFD-18417AAA4CB8}" type="datetimeFigureOut">
              <a:rPr lang="en-US" smtClean="0"/>
              <a:pPr/>
              <a:t>2/26/2019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C654-01C7-4E0F-B7DD-6561F55D86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256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77F7-CBB9-4548-ADFD-18417AAA4CB8}" type="datetimeFigureOut">
              <a:rPr lang="en-US" smtClean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C654-01C7-4E0F-B7DD-6561F55D86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926025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77F7-CBB9-4548-ADFD-18417AAA4CB8}" type="datetimeFigureOut">
              <a:rPr lang="en-US" smtClean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C654-01C7-4E0F-B7DD-6561F55D86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970082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77F7-CBB9-4548-ADFD-18417AAA4CB8}" type="datetimeFigureOut">
              <a:rPr lang="en-US" smtClean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C654-01C7-4E0F-B7DD-6561F55D86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132149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77F7-CBB9-4548-ADFD-18417AAA4CB8}" type="datetimeFigureOut">
              <a:rPr lang="en-US" smtClean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C654-01C7-4E0F-B7DD-6561F55D86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82167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77F7-CBB9-4548-ADFD-18417AAA4CB8}" type="datetimeFigureOut">
              <a:rPr lang="en-US" smtClean="0"/>
              <a:pPr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C654-01C7-4E0F-B7DD-6561F55D86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989054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77F7-CBB9-4548-ADFD-18417AAA4CB8}" type="datetimeFigureOut">
              <a:rPr lang="en-US" smtClean="0"/>
              <a:pPr/>
              <a:t>2/26/2019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C654-01C7-4E0F-B7DD-6561F55D86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003328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77F7-CBB9-4548-ADFD-18417AAA4CB8}" type="datetimeFigureOut">
              <a:rPr lang="en-US" smtClean="0"/>
              <a:pPr/>
              <a:t>2/26/2019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C654-01C7-4E0F-B7DD-6561F55D86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690888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77F7-CBB9-4548-ADFD-18417AAA4CB8}" type="datetimeFigureOut">
              <a:rPr lang="en-US" smtClean="0"/>
              <a:pPr/>
              <a:t>2/26/2019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C654-01C7-4E0F-B7DD-6561F55D86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286634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77F7-CBB9-4548-ADFD-18417AAA4CB8}" type="datetimeFigureOut">
              <a:rPr lang="en-US" smtClean="0"/>
              <a:pPr/>
              <a:t>2/26/2019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C654-01C7-4E0F-B7DD-6561F55D86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199066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77F7-CBB9-4548-ADFD-18417AAA4CB8}" type="datetimeFigureOut">
              <a:rPr lang="en-US" smtClean="0"/>
              <a:pPr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C654-01C7-4E0F-B7DD-6561F55D86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312738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B6777F7-CBB9-4548-ADFD-18417AAA4CB8}" type="datetimeFigureOut">
              <a:rPr lang="en-US" smtClean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5C654-01C7-4E0F-B7DD-6561F55D86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698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ransition>
    <p:wipe dir="r"/>
  </p:transition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ls.gov/ooh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mailto:career@aurora.edu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rora.edu/caree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hyperlink" Target="mailto:career@aurora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405121"/>
            <a:ext cx="6620968" cy="3329581"/>
          </a:xfrm>
        </p:spPr>
        <p:txBody>
          <a:bodyPr/>
          <a:lstStyle/>
          <a:p>
            <a:r>
              <a:rPr lang="en-US" dirty="0"/>
              <a:t>Resume Preparation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3731290"/>
            <a:ext cx="6620968" cy="861420"/>
          </a:xfrm>
        </p:spPr>
        <p:txBody>
          <a:bodyPr>
            <a:normAutofit/>
          </a:bodyPr>
          <a:lstStyle/>
          <a:p>
            <a:r>
              <a:rPr lang="en-US" sz="4000" dirty="0"/>
              <a:t>Career Services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91570"/>
            <a:ext cx="3809524" cy="19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04521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315200" cy="838200"/>
          </a:xfrm>
        </p:spPr>
        <p:txBody>
          <a:bodyPr>
            <a:normAutofit/>
          </a:bodyPr>
          <a:lstStyle/>
          <a:p>
            <a:r>
              <a:rPr lang="en-US" dirty="0"/>
              <a:t>Additional Experiences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696200" cy="5105400"/>
          </a:xfrm>
        </p:spPr>
        <p:txBody>
          <a:bodyPr>
            <a:normAutofit/>
          </a:bodyPr>
          <a:lstStyle/>
          <a:p>
            <a:r>
              <a:rPr lang="en-US" sz="2200" dirty="0"/>
              <a:t>Internships</a:t>
            </a:r>
          </a:p>
          <a:p>
            <a:pPr lvl="1"/>
            <a:r>
              <a:rPr lang="en-US" sz="2000" dirty="0"/>
              <a:t>List in its own section/heading (it will stand out)</a:t>
            </a:r>
          </a:p>
          <a:p>
            <a:pPr lvl="1"/>
            <a:r>
              <a:rPr lang="en-US" sz="2000" dirty="0"/>
              <a:t>Include in work experience section (if you have a lot of experience)</a:t>
            </a:r>
          </a:p>
          <a:p>
            <a:pPr lvl="1"/>
            <a:r>
              <a:rPr lang="en-US" sz="2000" dirty="0"/>
              <a:t>Format and write similarly to work experience</a:t>
            </a:r>
          </a:p>
          <a:p>
            <a:pPr lvl="1"/>
            <a:r>
              <a:rPr lang="en-US" sz="2000" dirty="0"/>
              <a:t>Can list on resume as soon as you start!</a:t>
            </a:r>
          </a:p>
          <a:p>
            <a:r>
              <a:rPr lang="en-US" sz="2200" dirty="0"/>
              <a:t>Volunteer/Community Service Work</a:t>
            </a:r>
          </a:p>
          <a:p>
            <a:r>
              <a:rPr lang="en-US" sz="2200" dirty="0"/>
              <a:t>Leadership/Student Organizations</a:t>
            </a:r>
          </a:p>
          <a:p>
            <a:pPr marL="0" indent="0">
              <a:buNone/>
            </a:pPr>
            <a:endParaRPr lang="en-US" sz="2200" i="1" dirty="0"/>
          </a:p>
          <a:p>
            <a:pPr marL="0" indent="0">
              <a:buNone/>
            </a:pPr>
            <a:r>
              <a:rPr lang="en-US" sz="2400" b="1" i="1" dirty="0"/>
              <a:t>Any experience is a “good”</a:t>
            </a:r>
          </a:p>
          <a:p>
            <a:pPr marL="0" indent="0">
              <a:buNone/>
            </a:pPr>
            <a:r>
              <a:rPr lang="en-US" sz="2400" b="1" i="1" dirty="0"/>
              <a:t>experience, paid or not!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4DCF51-D866-4554-B700-4CC42E946F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382340"/>
            <a:ext cx="2790825" cy="209466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36" y="618203"/>
            <a:ext cx="5121384" cy="104959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 dirty="0"/>
              <a:t>Experiences</a:t>
            </a:r>
            <a:br>
              <a:rPr lang="en-US" sz="3700" dirty="0"/>
            </a:br>
            <a:r>
              <a:rPr lang="en-US" sz="2000" dirty="0"/>
              <a:t>(Internships, </a:t>
            </a:r>
            <a:r>
              <a:rPr lang="en-US" sz="2000" dirty="0" smtClean="0"/>
              <a:t>Jobs</a:t>
            </a:r>
            <a:r>
              <a:rPr lang="en-US" sz="2000" dirty="0"/>
              <a:t>, </a:t>
            </a:r>
            <a:r>
              <a:rPr lang="en-US" sz="2000" dirty="0" smtClean="0"/>
              <a:t>Volunteer Service</a:t>
            </a:r>
            <a:r>
              <a:rPr lang="en-US" sz="2000" dirty="0"/>
              <a:t>)</a:t>
            </a:r>
          </a:p>
        </p:txBody>
      </p:sp>
      <p:pic>
        <p:nvPicPr>
          <p:cNvPr id="5" name="Picture 4" descr="A person in a suit and tie&#10;&#10;Description generated with very high confidence">
            <a:extLst>
              <a:ext uri="{FF2B5EF4-FFF2-40B4-BE49-F238E27FC236}">
                <a16:creationId xmlns:a16="http://schemas.microsoft.com/office/drawing/2014/main" id="{8A77396D-5EC3-4FCF-B34E-497D38025A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38" r="29794" b="1"/>
          <a:stretch/>
        </p:blipFill>
        <p:spPr>
          <a:xfrm>
            <a:off x="6101895" y="10"/>
            <a:ext cx="3044211" cy="6857990"/>
          </a:xfrm>
          <a:prstGeom prst="rect">
            <a:avLst/>
          </a:prstGeom>
        </p:spPr>
      </p:pic>
      <p:sp>
        <p:nvSpPr>
          <p:cNvPr id="12" name="Rectangle 9">
            <a:extLst>
              <a:ext uri="{FF2B5EF4-FFF2-40B4-BE49-F238E27FC236}">
                <a16:creationId xmlns:a16="http://schemas.microsoft.com/office/drawing/2014/main" id="{A9C8BAB9-EB13-48B9-9E3E-56E6E16208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36" y="1905000"/>
            <a:ext cx="5613894" cy="4495800"/>
          </a:xfrm>
        </p:spPr>
        <p:txBody>
          <a:bodyPr>
            <a:normAutofit/>
          </a:bodyPr>
          <a:lstStyle/>
          <a:p>
            <a:r>
              <a:rPr lang="en-US" sz="2200" dirty="0"/>
              <a:t>Watch tenses!</a:t>
            </a:r>
          </a:p>
          <a:p>
            <a:pPr lvl="1"/>
            <a:r>
              <a:rPr lang="en-US" sz="2000" dirty="0"/>
              <a:t>Present tense for current experiences</a:t>
            </a:r>
          </a:p>
          <a:p>
            <a:pPr lvl="1"/>
            <a:r>
              <a:rPr lang="en-US" sz="2000" dirty="0"/>
              <a:t>Past tense for previous experiences</a:t>
            </a:r>
          </a:p>
          <a:p>
            <a:r>
              <a:rPr lang="en-US" sz="2200" dirty="0"/>
              <a:t>Be consistent in formatting!</a:t>
            </a:r>
          </a:p>
          <a:p>
            <a:r>
              <a:rPr lang="en-US" sz="2200" dirty="0"/>
              <a:t>Should appear in reverse chronological order</a:t>
            </a:r>
          </a:p>
          <a:p>
            <a:pPr lvl="1"/>
            <a:r>
              <a:rPr lang="en-US" sz="2000" dirty="0"/>
              <a:t>Most recent to oldest </a:t>
            </a:r>
          </a:p>
          <a:p>
            <a:r>
              <a:rPr lang="en-US" sz="2200" dirty="0"/>
              <a:t>Read job descriptions for clues!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37322"/>
            <a:ext cx="7055380" cy="914400"/>
          </a:xfrm>
        </p:spPr>
        <p:txBody>
          <a:bodyPr/>
          <a:lstStyle/>
          <a:p>
            <a:r>
              <a:rPr lang="en-US" dirty="0"/>
              <a:t>Practice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9142" cy="4576475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Review intern/job description</a:t>
            </a:r>
          </a:p>
          <a:p>
            <a:pPr lvl="1"/>
            <a:r>
              <a:rPr lang="en-US" sz="2400" dirty="0" smtClean="0"/>
              <a:t>Qualifications</a:t>
            </a:r>
          </a:p>
          <a:p>
            <a:r>
              <a:rPr lang="en-US" sz="2400" dirty="0" smtClean="0"/>
              <a:t>Write </a:t>
            </a:r>
            <a:r>
              <a:rPr lang="en-US" sz="2400" dirty="0"/>
              <a:t>one work, volunteer/service, </a:t>
            </a:r>
            <a:r>
              <a:rPr lang="en-US" sz="2400" dirty="0" smtClean="0"/>
              <a:t>or extracurricular </a:t>
            </a:r>
            <a:r>
              <a:rPr lang="en-US" sz="2400" dirty="0"/>
              <a:t>experience that </a:t>
            </a:r>
            <a:r>
              <a:rPr lang="en-US" sz="2400" dirty="0" smtClean="0"/>
              <a:t>relates </a:t>
            </a:r>
            <a:r>
              <a:rPr lang="en-US" sz="2400" dirty="0"/>
              <a:t>to one of the qualifications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Resource/tool:</a:t>
            </a:r>
          </a:p>
          <a:p>
            <a:r>
              <a:rPr lang="en-US" sz="2400" u="sng" dirty="0">
                <a:hlinkClick r:id="rId2"/>
              </a:rPr>
              <a:t>Occupational Outlook Handbook </a:t>
            </a:r>
            <a:endParaRPr lang="en-US" sz="2400" dirty="0"/>
          </a:p>
          <a:p>
            <a:pPr lvl="1"/>
            <a:r>
              <a:rPr lang="en-US" sz="2200" dirty="0"/>
              <a:t>United States Department of Labor, Bureau of Labor Statistics</a:t>
            </a:r>
          </a:p>
          <a:p>
            <a:pPr lvl="1"/>
            <a:r>
              <a:rPr lang="en-US" sz="2200" dirty="0"/>
              <a:t>Job information, including description of tasks and responsibilities, education and training required, job forecasts, salary ranges and additional resources. </a:t>
            </a:r>
          </a:p>
        </p:txBody>
      </p:sp>
    </p:spTree>
    <p:extLst>
      <p:ext uri="{BB962C8B-B14F-4D97-AF65-F5344CB8AC3E}">
        <p14:creationId xmlns:p14="http://schemas.microsoft.com/office/powerpoint/2010/main" val="326080248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397" y="304801"/>
            <a:ext cx="7315200" cy="838200"/>
          </a:xfrm>
        </p:spPr>
        <p:txBody>
          <a:bodyPr>
            <a:normAutofit/>
          </a:bodyPr>
          <a:lstStyle/>
          <a:p>
            <a:r>
              <a:rPr lang="en-US" dirty="0"/>
              <a:t>Additional Sections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397" y="1447800"/>
            <a:ext cx="8229600" cy="48737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Computer skills</a:t>
            </a:r>
          </a:p>
          <a:p>
            <a:pPr lvl="1"/>
            <a:r>
              <a:rPr lang="en-US" dirty="0"/>
              <a:t>Write out Microsoft Office products (e.g., Word, PowerPoint, Excel, Access, Outlook, Publisher)</a:t>
            </a:r>
          </a:p>
          <a:p>
            <a:pPr lvl="1"/>
            <a:r>
              <a:rPr lang="en-US" dirty="0" smtClean="0"/>
              <a:t>Basic </a:t>
            </a:r>
            <a:r>
              <a:rPr lang="en-US" dirty="0"/>
              <a:t>knowledge/familiarity or proficiency</a:t>
            </a:r>
          </a:p>
          <a:p>
            <a:r>
              <a:rPr lang="en-US" dirty="0"/>
              <a:t>Foreign language ability</a:t>
            </a:r>
          </a:p>
          <a:p>
            <a:pPr lvl="1"/>
            <a:r>
              <a:rPr lang="en-US" dirty="0"/>
              <a:t>Be careful with </a:t>
            </a:r>
            <a:r>
              <a:rPr lang="en-US" dirty="0" smtClean="0"/>
              <a:t>using the word </a:t>
            </a:r>
            <a:r>
              <a:rPr lang="en-US" dirty="0"/>
              <a:t>“fluent” or other words to describe extent of knowledge/use in conversation</a:t>
            </a:r>
          </a:p>
          <a:p>
            <a:pPr lvl="2"/>
            <a:r>
              <a:rPr lang="en-US" dirty="0"/>
              <a:t>Example: Basic conversational ability</a:t>
            </a:r>
          </a:p>
          <a:p>
            <a:r>
              <a:rPr lang="en-US" dirty="0"/>
              <a:t>Activities (extracurricular activities, campus involvement)</a:t>
            </a:r>
          </a:p>
          <a:p>
            <a:r>
              <a:rPr lang="en-US" dirty="0"/>
              <a:t>Honors/Awards</a:t>
            </a:r>
          </a:p>
          <a:p>
            <a:r>
              <a:rPr lang="en-US" dirty="0"/>
              <a:t>Any additional experiences you feel are relevant, unique</a:t>
            </a:r>
          </a:p>
          <a:p>
            <a:pPr lvl="1"/>
            <a:r>
              <a:rPr lang="en-US" b="1" dirty="0"/>
              <a:t>DO NOT </a:t>
            </a:r>
            <a:r>
              <a:rPr lang="en-US" dirty="0"/>
              <a:t>include hobbies, interests!</a:t>
            </a:r>
          </a:p>
          <a:p>
            <a:pPr lvl="1"/>
            <a:r>
              <a:rPr lang="en-US" b="1" dirty="0"/>
              <a:t>DO NOT </a:t>
            </a:r>
            <a:r>
              <a:rPr lang="en-US" dirty="0"/>
              <a:t>include “references available upon request”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315200" cy="1154097"/>
          </a:xfrm>
        </p:spPr>
        <p:txBody>
          <a:bodyPr/>
          <a:lstStyle/>
          <a:p>
            <a:r>
              <a:rPr lang="en-US" dirty="0"/>
              <a:t>References</a:t>
            </a:r>
            <a:br>
              <a:rPr lang="en-US" dirty="0"/>
            </a:br>
            <a:r>
              <a:rPr lang="en-US" sz="3200" dirty="0"/>
              <a:t>On a Separate Page…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086600" cy="4419600"/>
          </a:xfrm>
        </p:spPr>
        <p:txBody>
          <a:bodyPr>
            <a:normAutofit/>
          </a:bodyPr>
          <a:lstStyle/>
          <a:p>
            <a:r>
              <a:rPr lang="en-US" sz="2200" dirty="0"/>
              <a:t>3-4 professional references</a:t>
            </a:r>
          </a:p>
          <a:p>
            <a:pPr lvl="1"/>
            <a:r>
              <a:rPr lang="en-US" sz="2000" dirty="0"/>
              <a:t>Name</a:t>
            </a:r>
          </a:p>
          <a:p>
            <a:pPr lvl="1"/>
            <a:r>
              <a:rPr lang="en-US" sz="2000" dirty="0"/>
              <a:t>Contact information</a:t>
            </a:r>
          </a:p>
          <a:p>
            <a:pPr lvl="2"/>
            <a:r>
              <a:rPr lang="en-US" sz="2000" dirty="0"/>
              <a:t>Phone, e-mail address</a:t>
            </a:r>
          </a:p>
          <a:p>
            <a:pPr lvl="1"/>
            <a:r>
              <a:rPr lang="en-US" sz="2000" dirty="0"/>
              <a:t>Relationship to you (i.e., supervisor) and reference’s position title</a:t>
            </a:r>
          </a:p>
          <a:p>
            <a:r>
              <a:rPr lang="en-US" sz="2200" dirty="0"/>
              <a:t>DO NOT include personal (i.e., family, friends) references unless asked to do so!</a:t>
            </a:r>
          </a:p>
          <a:p>
            <a:r>
              <a:rPr lang="en-US" sz="2200" dirty="0"/>
              <a:t>Make sure your references have agreed to serve as a reference for you</a:t>
            </a:r>
            <a:r>
              <a:rPr lang="en-US" sz="2200" dirty="0" smtClean="0"/>
              <a:t>!</a:t>
            </a:r>
            <a:endParaRPr lang="en-US" sz="22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10E60C6-8121-4598-B53F-CC2F21217A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81800" y="1295400"/>
            <a:ext cx="2124075" cy="215265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7" y="629267"/>
            <a:ext cx="6939116" cy="742334"/>
          </a:xfrm>
        </p:spPr>
        <p:txBody>
          <a:bodyPr>
            <a:normAutofit/>
          </a:bodyPr>
          <a:lstStyle/>
          <a:p>
            <a:r>
              <a:rPr lang="en-US" sz="3700" dirty="0"/>
              <a:t>Hints, Tips, &amp; Tricks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044" y="1676400"/>
            <a:ext cx="5594141" cy="48005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 dirty="0"/>
              <a:t>Tailor your resume to the position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Save your resume with your name in the file name (e.g., </a:t>
            </a:r>
            <a:r>
              <a:rPr lang="en-US" sz="2200" dirty="0" smtClean="0"/>
              <a:t>“Tory Nair Resume.doc</a:t>
            </a:r>
            <a:r>
              <a:rPr lang="en-US" sz="2200" dirty="0"/>
              <a:t>”)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Can add the position title: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“Tory Nair Career </a:t>
            </a:r>
            <a:r>
              <a:rPr lang="en-US" sz="2000" dirty="0"/>
              <a:t>Advisor Resume.doc” 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“Tory Nair Parks and Recreation Resume.doc</a:t>
            </a:r>
            <a:r>
              <a:rPr lang="en-US" sz="2000" dirty="0"/>
              <a:t>”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Save one file for each position AND a </a:t>
            </a:r>
            <a:r>
              <a:rPr lang="en-US" sz="2200" u="sng" dirty="0" smtClean="0"/>
              <a:t>master</a:t>
            </a:r>
            <a:r>
              <a:rPr lang="en-US" sz="2200" dirty="0" smtClean="0"/>
              <a:t> file</a:t>
            </a: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200" dirty="0"/>
              <a:t>“Save as” a PDF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Many employers prefer this!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F004A7-7E79-4A17-84A2-B3F0FF28FA2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35" r="23053" b="2"/>
          <a:stretch/>
        </p:blipFill>
        <p:spPr>
          <a:xfrm>
            <a:off x="6097403" y="2052213"/>
            <a:ext cx="2560253" cy="419618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/>
              <a:t>Resume </a:t>
            </a:r>
            <a:r>
              <a:rPr lang="en-US" dirty="0" smtClean="0"/>
              <a:t>Critiques at Career </a:t>
            </a:r>
            <a:r>
              <a:rPr lang="en-US" dirty="0"/>
              <a:t>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98320"/>
            <a:ext cx="7924800" cy="4509553"/>
          </a:xfrm>
        </p:spPr>
        <p:txBody>
          <a:bodyPr>
            <a:normAutofit/>
          </a:bodyPr>
          <a:lstStyle/>
          <a:p>
            <a:r>
              <a:rPr lang="en-US" sz="2400" dirty="0"/>
              <a:t>Hours</a:t>
            </a:r>
          </a:p>
          <a:p>
            <a:pPr lvl="1"/>
            <a:r>
              <a:rPr lang="en-US" sz="2400" dirty="0" smtClean="0"/>
              <a:t>Eckhart 324 (appointments): M-F 8 a.m. – 5 p.m.</a:t>
            </a:r>
          </a:p>
          <a:p>
            <a:pPr lvl="1"/>
            <a:r>
              <a:rPr lang="en-US" sz="2400" dirty="0" smtClean="0"/>
              <a:t>INST 106 (drop-ins): M-F 10 a.m. – 6 p.m.</a:t>
            </a:r>
          </a:p>
          <a:p>
            <a:pPr lvl="1"/>
            <a:r>
              <a:rPr lang="en-US" sz="2400" dirty="0" smtClean="0"/>
              <a:t>Phone, GWC, meet in the middle</a:t>
            </a:r>
            <a:endParaRPr lang="en-US" sz="2400" dirty="0"/>
          </a:p>
          <a:p>
            <a:r>
              <a:rPr lang="en-US" sz="2400" dirty="0" smtClean="0"/>
              <a:t>Appointments </a:t>
            </a:r>
            <a:endParaRPr lang="en-US" sz="2400" dirty="0"/>
          </a:p>
          <a:p>
            <a:pPr lvl="1"/>
            <a:r>
              <a:rPr lang="en-US" sz="2400" dirty="0"/>
              <a:t>Email: </a:t>
            </a:r>
            <a:r>
              <a:rPr lang="en-US" sz="2400" dirty="0">
                <a:hlinkClick r:id="rId2"/>
              </a:rPr>
              <a:t>career@aurora.edu</a:t>
            </a:r>
            <a:endParaRPr lang="en-US" sz="2400" dirty="0"/>
          </a:p>
          <a:p>
            <a:pPr lvl="1"/>
            <a:r>
              <a:rPr lang="en-US" sz="2400" dirty="0"/>
              <a:t>Call: 630-844-5403</a:t>
            </a:r>
          </a:p>
        </p:txBody>
      </p:sp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183CC16-AD22-4D09-B11F-E6635CBFFC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182" y="4419600"/>
            <a:ext cx="3048000" cy="2033016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7" y="629267"/>
            <a:ext cx="6939116" cy="818534"/>
          </a:xfrm>
        </p:spPr>
        <p:txBody>
          <a:bodyPr>
            <a:normAutofit/>
          </a:bodyPr>
          <a:lstStyle/>
          <a:p>
            <a:r>
              <a:rPr lang="en-US" sz="3700" dirty="0" smtClean="0"/>
              <a:t>Questions</a:t>
            </a:r>
            <a:r>
              <a:rPr lang="en-US" sz="37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97" y="1642947"/>
            <a:ext cx="5564003" cy="4038600"/>
          </a:xfrm>
        </p:spPr>
        <p:txBody>
          <a:bodyPr>
            <a:normAutofit/>
          </a:bodyPr>
          <a:lstStyle/>
          <a:p>
            <a:r>
              <a:rPr lang="en-US" sz="2200" dirty="0"/>
              <a:t>Career Services</a:t>
            </a:r>
          </a:p>
          <a:p>
            <a:pPr marL="457200" lvl="1" indent="0">
              <a:buNone/>
            </a:pPr>
            <a:r>
              <a:rPr lang="en-US" sz="2200" dirty="0"/>
              <a:t>Eckhart </a:t>
            </a:r>
            <a:r>
              <a:rPr lang="en-US" sz="2200" smtClean="0"/>
              <a:t>324 and</a:t>
            </a:r>
            <a:r>
              <a:rPr lang="en-US" sz="2200" dirty="0"/>
              <a:t> </a:t>
            </a:r>
            <a:r>
              <a:rPr lang="en-US" sz="2200" smtClean="0"/>
              <a:t>Institute </a:t>
            </a:r>
            <a:r>
              <a:rPr lang="en-US" sz="2200" dirty="0" smtClean="0"/>
              <a:t>106</a:t>
            </a:r>
            <a:endParaRPr lang="en-US" sz="2200" dirty="0"/>
          </a:p>
          <a:p>
            <a:r>
              <a:rPr lang="en-US" sz="2200" dirty="0"/>
              <a:t>Website</a:t>
            </a:r>
            <a:endParaRPr lang="en-US" sz="2200" dirty="0">
              <a:hlinkClick r:id="rId3"/>
            </a:endParaRPr>
          </a:p>
          <a:p>
            <a:pPr marL="400050" lvl="1" indent="0">
              <a:buNone/>
            </a:pPr>
            <a:r>
              <a:rPr lang="en-US" sz="2200" dirty="0">
                <a:hlinkClick r:id="rId3"/>
              </a:rPr>
              <a:t>http://www.aurora.edu/career</a:t>
            </a:r>
            <a:endParaRPr lang="en-US" sz="2200" dirty="0"/>
          </a:p>
          <a:p>
            <a:r>
              <a:rPr lang="en-US" sz="2200" dirty="0"/>
              <a:t>Phone</a:t>
            </a:r>
          </a:p>
          <a:p>
            <a:pPr marL="457200" lvl="1" indent="0">
              <a:buNone/>
            </a:pPr>
            <a:r>
              <a:rPr lang="en-US" sz="2200" dirty="0"/>
              <a:t>630-844-5403</a:t>
            </a:r>
          </a:p>
          <a:p>
            <a:r>
              <a:rPr lang="en-US" sz="2200" dirty="0"/>
              <a:t>Email</a:t>
            </a:r>
          </a:p>
          <a:p>
            <a:pPr marL="457200" lvl="1" indent="0">
              <a:buNone/>
            </a:pPr>
            <a:r>
              <a:rPr lang="en-US" sz="2200" dirty="0" smtClean="0">
                <a:hlinkClick r:id="rId4"/>
              </a:rPr>
              <a:t>career@aurora.edu</a:t>
            </a:r>
            <a:endParaRPr lang="en-US" sz="2200" dirty="0"/>
          </a:p>
          <a:p>
            <a:pPr marL="457200" lvl="1" indent="0">
              <a:buNone/>
            </a:pPr>
            <a:endParaRPr lang="en-US" sz="2200" dirty="0" smtClean="0"/>
          </a:p>
        </p:txBody>
      </p:sp>
      <p:pic>
        <p:nvPicPr>
          <p:cNvPr id="5" name="Picture 4" descr="A close up of a toy&#10;&#10;Description generated with high confidence">
            <a:extLst>
              <a:ext uri="{FF2B5EF4-FFF2-40B4-BE49-F238E27FC236}">
                <a16:creationId xmlns:a16="http://schemas.microsoft.com/office/drawing/2014/main" id="{9C230E1D-6237-413C-B753-3E056E3781D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1" r="27277"/>
          <a:stretch/>
        </p:blipFill>
        <p:spPr>
          <a:xfrm>
            <a:off x="6150732" y="2052214"/>
            <a:ext cx="2560253" cy="419618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86697" y="5876693"/>
            <a:ext cx="6939116" cy="8185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700" dirty="0" smtClean="0"/>
              <a:t>Thank you!</a:t>
            </a:r>
            <a:endParaRPr lang="en-US" sz="37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452718"/>
            <a:ext cx="3573920" cy="1400530"/>
          </a:xfrm>
        </p:spPr>
        <p:txBody>
          <a:bodyPr>
            <a:normAutofit/>
          </a:bodyPr>
          <a:lstStyle/>
          <a:p>
            <a:r>
              <a:rPr lang="en-US" sz="3700" dirty="0"/>
              <a:t>Learning Outcomes</a:t>
            </a:r>
          </a:p>
        </p:txBody>
      </p:sp>
      <p:pic>
        <p:nvPicPr>
          <p:cNvPr id="7" name="Picture 6" descr="A close up of a keyboard&#10;&#10;Description generated with very high confidence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6" r="4759" b="2"/>
          <a:stretch/>
        </p:blipFill>
        <p:spPr>
          <a:xfrm>
            <a:off x="4577567" y="-1"/>
            <a:ext cx="4565278" cy="3428998"/>
          </a:xfrm>
          <a:prstGeom prst="rect">
            <a:avLst/>
          </a:prstGeom>
        </p:spPr>
      </p:pic>
      <p:sp>
        <p:nvSpPr>
          <p:cNvPr id="14" name="Rectangle 11">
            <a:extLst>
              <a:ext uri="{FF2B5EF4-FFF2-40B4-BE49-F238E27FC236}">
                <a16:creationId xmlns:a16="http://schemas.microsoft.com/office/drawing/2014/main" id="{CE14FBD6-A8E7-4AAF-914D-B7E8BE5961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2133600"/>
            <a:ext cx="3573184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You will be able to:</a:t>
            </a:r>
          </a:p>
          <a:p>
            <a:r>
              <a:rPr lang="en-US" dirty="0"/>
              <a:t>Understand the purpose of a resume</a:t>
            </a:r>
          </a:p>
          <a:p>
            <a:r>
              <a:rPr lang="en-US" dirty="0"/>
              <a:t>Know the parts  of resume</a:t>
            </a:r>
          </a:p>
          <a:p>
            <a:r>
              <a:rPr lang="en-US" dirty="0"/>
              <a:t>Know format guidelines</a:t>
            </a:r>
          </a:p>
          <a:p>
            <a:r>
              <a:rPr lang="en-US" dirty="0"/>
              <a:t>Translate your experiences so that it is relevant to the </a:t>
            </a:r>
            <a:r>
              <a:rPr lang="en-US" dirty="0" smtClean="0"/>
              <a:t>internship/job </a:t>
            </a:r>
            <a:endParaRPr lang="en-US" dirty="0"/>
          </a:p>
        </p:txBody>
      </p:sp>
      <p:pic>
        <p:nvPicPr>
          <p:cNvPr id="6" name="Picture 5" descr="A close up of a toy&#10;&#10;Description generated with high confidence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" r="1" b="1"/>
          <a:stretch/>
        </p:blipFill>
        <p:spPr>
          <a:xfrm>
            <a:off x="4577567" y="3428999"/>
            <a:ext cx="4565278" cy="3428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71914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005"/>
            <a:ext cx="7315200" cy="811197"/>
          </a:xfrm>
        </p:spPr>
        <p:txBody>
          <a:bodyPr/>
          <a:lstStyle/>
          <a:p>
            <a:r>
              <a:rPr lang="en-US" dirty="0"/>
              <a:t>Purpose of a Resume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7833815" cy="4953000"/>
          </a:xfrm>
        </p:spPr>
        <p:txBody>
          <a:bodyPr>
            <a:normAutofit/>
          </a:bodyPr>
          <a:lstStyle/>
          <a:p>
            <a:r>
              <a:rPr lang="en-US" sz="2400" dirty="0"/>
              <a:t>What is the purpose of a resume?</a:t>
            </a:r>
          </a:p>
          <a:p>
            <a:pPr lvl="1"/>
            <a:r>
              <a:rPr lang="en-US" sz="2400" dirty="0"/>
              <a:t>To get a job/internship</a:t>
            </a:r>
          </a:p>
          <a:p>
            <a:pPr lvl="1"/>
            <a:r>
              <a:rPr lang="en-US" sz="2400" dirty="0"/>
              <a:t>To land an interview</a:t>
            </a:r>
          </a:p>
          <a:p>
            <a:pPr lvl="1"/>
            <a:r>
              <a:rPr lang="en-US" sz="2400" dirty="0"/>
              <a:t>To brag about one’s                  accomplishmen</a:t>
            </a:r>
            <a:r>
              <a:rPr lang="en-US" sz="2000" dirty="0"/>
              <a:t>ts</a:t>
            </a:r>
          </a:p>
          <a:p>
            <a:r>
              <a:rPr lang="en-US" sz="2400" dirty="0"/>
              <a:t>Answer: To land an interview!</a:t>
            </a:r>
          </a:p>
          <a:p>
            <a:r>
              <a:rPr lang="en-US" sz="2600" dirty="0"/>
              <a:t>Highlight your accomplishments to make an employer interested in talking to you, which could lead to more interviews and an internship/job offer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447800"/>
            <a:ext cx="2932205" cy="1953299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315200" cy="838200"/>
          </a:xfrm>
        </p:spPr>
        <p:txBody>
          <a:bodyPr/>
          <a:lstStyle/>
          <a:p>
            <a:r>
              <a:rPr lang="en-US" dirty="0"/>
              <a:t>Parts of a Resume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44115"/>
            <a:ext cx="7315200" cy="50292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200" dirty="0"/>
              <a:t>Name and contact information</a:t>
            </a:r>
          </a:p>
          <a:p>
            <a:pPr>
              <a:spcBef>
                <a:spcPts val="1200"/>
              </a:spcBef>
            </a:pPr>
            <a:r>
              <a:rPr lang="en-US" sz="2200" dirty="0"/>
              <a:t>Objective/summary statement</a:t>
            </a:r>
          </a:p>
          <a:p>
            <a:pPr>
              <a:spcBef>
                <a:spcPts val="1200"/>
              </a:spcBef>
            </a:pPr>
            <a:r>
              <a:rPr lang="en-US" sz="2200" dirty="0"/>
              <a:t>Education and relevant coursework</a:t>
            </a:r>
          </a:p>
          <a:p>
            <a:pPr>
              <a:spcBef>
                <a:spcPts val="1200"/>
              </a:spcBef>
            </a:pPr>
            <a:r>
              <a:rPr lang="en-US" sz="2200" dirty="0"/>
              <a:t>Work experience</a:t>
            </a:r>
          </a:p>
          <a:p>
            <a:pPr>
              <a:spcBef>
                <a:spcPts val="1200"/>
              </a:spcBef>
            </a:pPr>
            <a:r>
              <a:rPr lang="en-US" sz="2200" dirty="0"/>
              <a:t>Internship experience</a:t>
            </a:r>
          </a:p>
          <a:p>
            <a:pPr>
              <a:spcBef>
                <a:spcPts val="1200"/>
              </a:spcBef>
            </a:pPr>
            <a:r>
              <a:rPr lang="en-US" sz="2200" dirty="0"/>
              <a:t>Volunteer experience</a:t>
            </a:r>
          </a:p>
          <a:p>
            <a:pPr>
              <a:spcBef>
                <a:spcPts val="1200"/>
              </a:spcBef>
            </a:pPr>
            <a:r>
              <a:rPr lang="en-US" sz="2200" dirty="0"/>
              <a:t>Extracurricular activities/honors/awards</a:t>
            </a:r>
          </a:p>
          <a:p>
            <a:pPr>
              <a:spcBef>
                <a:spcPts val="1200"/>
              </a:spcBef>
            </a:pPr>
            <a:r>
              <a:rPr lang="en-US" sz="2200" dirty="0"/>
              <a:t>Computer skills</a:t>
            </a:r>
          </a:p>
          <a:p>
            <a:pPr>
              <a:spcBef>
                <a:spcPts val="1200"/>
              </a:spcBef>
            </a:pPr>
            <a:r>
              <a:rPr lang="en-US" sz="2200" dirty="0"/>
              <a:t>Language skills</a:t>
            </a:r>
          </a:p>
          <a:p>
            <a:pPr>
              <a:spcBef>
                <a:spcPts val="1200"/>
              </a:spcBef>
            </a:pPr>
            <a:r>
              <a:rPr lang="en-US" sz="2200" dirty="0"/>
              <a:t>Additional sections for related information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36" t="8496" r="21455"/>
          <a:stretch/>
        </p:blipFill>
        <p:spPr>
          <a:xfrm>
            <a:off x="6248400" y="1295400"/>
            <a:ext cx="2705378" cy="246207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760" y="228600"/>
            <a:ext cx="7315200" cy="849297"/>
          </a:xfrm>
        </p:spPr>
        <p:txBody>
          <a:bodyPr/>
          <a:lstStyle/>
          <a:p>
            <a:r>
              <a:rPr lang="en-US" dirty="0"/>
              <a:t>Formatting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447" y="1048080"/>
            <a:ext cx="8543840" cy="5475303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Margins:  ¾ to 1” margins</a:t>
            </a:r>
          </a:p>
          <a:p>
            <a:r>
              <a:rPr lang="en-US" sz="2400" dirty="0"/>
              <a:t>Font:</a:t>
            </a:r>
          </a:p>
          <a:p>
            <a:pPr lvl="1"/>
            <a:r>
              <a:rPr lang="en-US" sz="2200" dirty="0"/>
              <a:t>10-12 point font</a:t>
            </a:r>
          </a:p>
          <a:p>
            <a:pPr lvl="1"/>
            <a:r>
              <a:rPr lang="en-US" sz="2200" dirty="0"/>
              <a:t>“Professional” font – Arial, Times New Roman, Calibri, others</a:t>
            </a:r>
          </a:p>
          <a:p>
            <a:pPr lvl="2"/>
            <a:r>
              <a:rPr lang="en-US" sz="2000" dirty="0"/>
              <a:t>Do not use </a:t>
            </a:r>
            <a:r>
              <a:rPr lang="en-US" sz="2000" i="1" u="sng" dirty="0"/>
              <a:t>script fonts</a:t>
            </a:r>
            <a:r>
              <a:rPr lang="en-US" sz="2000" u="sng" dirty="0"/>
              <a:t> </a:t>
            </a:r>
            <a:r>
              <a:rPr lang="en-US" sz="2000" dirty="0"/>
              <a:t>that are </a:t>
            </a:r>
            <a:r>
              <a:rPr lang="en-US" sz="2000" u="sng" dirty="0"/>
              <a:t>not easy to read</a:t>
            </a:r>
          </a:p>
          <a:p>
            <a:r>
              <a:rPr lang="en-US" sz="2400" dirty="0"/>
              <a:t>Name &amp; headings should stand out (bolded)</a:t>
            </a:r>
          </a:p>
          <a:p>
            <a:pPr lvl="1"/>
            <a:r>
              <a:rPr lang="en-US" sz="2200" dirty="0"/>
              <a:t>Name 1-2 larger font size</a:t>
            </a:r>
          </a:p>
          <a:p>
            <a:pPr lvl="1"/>
            <a:r>
              <a:rPr lang="en-US" sz="2200" dirty="0"/>
              <a:t>Heading: </a:t>
            </a:r>
            <a:r>
              <a:rPr lang="en-US" sz="2000" dirty="0"/>
              <a:t>(underlined; 1 larger font size) </a:t>
            </a:r>
          </a:p>
          <a:p>
            <a:r>
              <a:rPr lang="en-US" sz="2400" dirty="0"/>
              <a:t>Consistency:</a:t>
            </a:r>
          </a:p>
          <a:p>
            <a:pPr lvl="1"/>
            <a:r>
              <a:rPr lang="en-US" sz="2200" dirty="0"/>
              <a:t>Fonts/format</a:t>
            </a:r>
          </a:p>
          <a:p>
            <a:pPr lvl="1"/>
            <a:r>
              <a:rPr lang="en-US" sz="2200" dirty="0"/>
              <a:t>Dates on right side</a:t>
            </a:r>
          </a:p>
          <a:p>
            <a:pPr lvl="1"/>
            <a:r>
              <a:rPr lang="en-US" sz="2200" dirty="0"/>
              <a:t>How to list work experiences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053542" cy="838200"/>
          </a:xfrm>
        </p:spPr>
        <p:txBody>
          <a:bodyPr>
            <a:normAutofit/>
          </a:bodyPr>
          <a:lstStyle/>
          <a:p>
            <a:r>
              <a:rPr lang="en-US" sz="3700" dirty="0"/>
              <a:t>Formatting</a:t>
            </a:r>
          </a:p>
        </p:txBody>
      </p:sp>
      <p:graphicFrame>
        <p:nvGraphicFramePr>
          <p:cNvPr id="23" name="Content Placeholder 2">
            <a:extLst>
              <a:ext uri="{FF2B5EF4-FFF2-40B4-BE49-F238E27FC236}">
                <a16:creationId xmlns:a16="http://schemas.microsoft.com/office/drawing/2014/main" id="{C8CBDD14-A109-4721-9280-4B2B3FFC3B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8455692"/>
              </p:ext>
            </p:extLst>
          </p:nvPr>
        </p:nvGraphicFramePr>
        <p:xfrm>
          <a:off x="484582" y="990600"/>
          <a:ext cx="800343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315200" cy="762000"/>
          </a:xfrm>
        </p:spPr>
        <p:txBody>
          <a:bodyPr/>
          <a:lstStyle/>
          <a:p>
            <a:r>
              <a:rPr lang="en-US" dirty="0"/>
              <a:t>Education 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295400"/>
            <a:ext cx="76962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/>
              <a:t>Include:</a:t>
            </a:r>
          </a:p>
          <a:p>
            <a:r>
              <a:rPr lang="en-US" sz="2200" dirty="0"/>
              <a:t>Current institution and location – write it out!</a:t>
            </a:r>
          </a:p>
          <a:p>
            <a:r>
              <a:rPr lang="en-US" sz="2200" dirty="0"/>
              <a:t>Aurora University, Aurora, </a:t>
            </a:r>
            <a:r>
              <a:rPr lang="en-US" sz="2200" dirty="0" smtClean="0"/>
              <a:t>IL</a:t>
            </a:r>
          </a:p>
          <a:p>
            <a:r>
              <a:rPr lang="en-US" sz="2200" dirty="0" smtClean="0"/>
              <a:t>George Williams College at Aurora University, Williams Bay, WI</a:t>
            </a:r>
            <a:endParaRPr lang="en-US" sz="2000" dirty="0"/>
          </a:p>
          <a:p>
            <a:r>
              <a:rPr lang="en-US" sz="2200" dirty="0"/>
              <a:t>Graduation date (expected)</a:t>
            </a:r>
          </a:p>
          <a:p>
            <a:r>
              <a:rPr lang="en-US" sz="2200" dirty="0" smtClean="0"/>
              <a:t>Degree</a:t>
            </a:r>
            <a:r>
              <a:rPr lang="en-US" sz="2200" dirty="0"/>
              <a:t>, including major(s) and/or minor(s):</a:t>
            </a:r>
          </a:p>
          <a:p>
            <a:pPr lvl="1"/>
            <a:r>
              <a:rPr lang="en-US" sz="2000" dirty="0"/>
              <a:t>Bachelor of </a:t>
            </a:r>
            <a:r>
              <a:rPr lang="en-US" sz="2000" dirty="0" smtClean="0"/>
              <a:t>Science in Parks </a:t>
            </a:r>
            <a:r>
              <a:rPr lang="en-US" sz="2000" smtClean="0"/>
              <a:t>and </a:t>
            </a:r>
            <a:r>
              <a:rPr lang="en-US" sz="2000" smtClean="0"/>
              <a:t>Recreation Leadership</a:t>
            </a:r>
            <a:endParaRPr lang="en-US" sz="2000" dirty="0"/>
          </a:p>
          <a:p>
            <a:r>
              <a:rPr lang="en-US" sz="2200" dirty="0"/>
              <a:t>GPA (if a 3.0 or above)/4.0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E3F331-DD3D-4903-847A-95B45FC5A5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373743"/>
            <a:ext cx="1828800" cy="130475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315200" cy="838200"/>
          </a:xfrm>
        </p:spPr>
        <p:txBody>
          <a:bodyPr/>
          <a:lstStyle/>
          <a:p>
            <a:r>
              <a:rPr lang="en-US" dirty="0"/>
              <a:t>Work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130" y="1066800"/>
            <a:ext cx="7620000" cy="5334000"/>
          </a:xfrm>
        </p:spPr>
        <p:txBody>
          <a:bodyPr>
            <a:normAutofit/>
          </a:bodyPr>
          <a:lstStyle/>
          <a:p>
            <a:r>
              <a:rPr lang="en-US" sz="2200" dirty="0"/>
              <a:t>Include:</a:t>
            </a:r>
          </a:p>
          <a:p>
            <a:pPr lvl="1"/>
            <a:r>
              <a:rPr lang="en-US" sz="2000" dirty="0"/>
              <a:t>Name of employer</a:t>
            </a:r>
          </a:p>
          <a:p>
            <a:pPr lvl="1"/>
            <a:r>
              <a:rPr lang="en-US" sz="2000" dirty="0"/>
              <a:t>Position title</a:t>
            </a:r>
          </a:p>
          <a:p>
            <a:pPr lvl="1"/>
            <a:r>
              <a:rPr lang="en-US" sz="2000" dirty="0"/>
              <a:t>Location (city, state)</a:t>
            </a:r>
          </a:p>
          <a:p>
            <a:pPr lvl="1"/>
            <a:r>
              <a:rPr lang="en-US" sz="2000" dirty="0"/>
              <a:t>Dates of employment</a:t>
            </a:r>
          </a:p>
          <a:p>
            <a:pPr marL="457200" lvl="1" indent="0">
              <a:buNone/>
            </a:pPr>
            <a:endParaRPr lang="en-US" sz="800" dirty="0"/>
          </a:p>
          <a:p>
            <a:r>
              <a:rPr lang="en-US" sz="2200" dirty="0"/>
              <a:t>Tips:</a:t>
            </a:r>
          </a:p>
          <a:p>
            <a:pPr lvl="1"/>
            <a:r>
              <a:rPr lang="en-US" sz="2200" dirty="0"/>
              <a:t>Use bullet points for easy reading</a:t>
            </a:r>
          </a:p>
          <a:p>
            <a:pPr lvl="1"/>
            <a:r>
              <a:rPr lang="en-US" sz="2000" dirty="0"/>
              <a:t>Should start </a:t>
            </a:r>
            <a:r>
              <a:rPr lang="en-US" sz="2000" u="sng" dirty="0"/>
              <a:t>each bullet point </a:t>
            </a:r>
            <a:r>
              <a:rPr lang="en-US" sz="2000" dirty="0"/>
              <a:t>with </a:t>
            </a:r>
            <a:r>
              <a:rPr lang="en-US" sz="2000" dirty="0" smtClean="0"/>
              <a:t>an </a:t>
            </a:r>
            <a:r>
              <a:rPr lang="en-US" sz="2000" u="sng" dirty="0" smtClean="0"/>
              <a:t>action </a:t>
            </a:r>
            <a:r>
              <a:rPr lang="en-US" sz="2000" u="sng" dirty="0"/>
              <a:t>verb</a:t>
            </a:r>
          </a:p>
          <a:p>
            <a:pPr lvl="1"/>
            <a:r>
              <a:rPr lang="en-US" sz="2000" dirty="0"/>
              <a:t>Content should be </a:t>
            </a:r>
            <a:r>
              <a:rPr lang="en-US" sz="2000" u="sng" dirty="0"/>
              <a:t>specific </a:t>
            </a:r>
            <a:r>
              <a:rPr lang="en-US" sz="2000" dirty="0"/>
              <a:t>and in </a:t>
            </a:r>
            <a:r>
              <a:rPr lang="en-US" sz="2000" u="sng" dirty="0"/>
              <a:t>order of importance</a:t>
            </a:r>
            <a:r>
              <a:rPr lang="en-US" sz="2000" b="1" dirty="0"/>
              <a:t> </a:t>
            </a:r>
            <a:r>
              <a:rPr lang="en-US" sz="2000" dirty="0"/>
              <a:t>(as it relates to position description)</a:t>
            </a:r>
          </a:p>
          <a:p>
            <a:pPr lvl="1"/>
            <a:r>
              <a:rPr lang="en-US" sz="2000" dirty="0"/>
              <a:t>Include skills, achievements/accomplishments vs. job duties or responsibilities</a:t>
            </a:r>
          </a:p>
        </p:txBody>
      </p:sp>
      <p:pic>
        <p:nvPicPr>
          <p:cNvPr id="5" name="Picture 4" descr="A person sitting at a table using a computer&#10;&#10;Description generated with very high confidence">
            <a:extLst>
              <a:ext uri="{FF2B5EF4-FFF2-40B4-BE49-F238E27FC236}">
                <a16:creationId xmlns:a16="http://schemas.microsoft.com/office/drawing/2014/main" id="{439627ED-307B-4252-8FCB-415467D39D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015" y="1295400"/>
            <a:ext cx="3878580" cy="25908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83439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Bullets show the employer what skills you have learned and highlight your contributions to previous companies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r>
              <a:rPr lang="en-US" sz="2200" dirty="0" smtClean="0"/>
              <a:t>Include </a:t>
            </a:r>
            <a:r>
              <a:rPr lang="en-US" sz="2200" dirty="0"/>
              <a:t>3 parts when composing </a:t>
            </a:r>
            <a:r>
              <a:rPr lang="en-US" sz="2200" dirty="0" smtClean="0"/>
              <a:t>bullets:</a:t>
            </a:r>
            <a:endParaRPr lang="en-US" sz="2200" dirty="0"/>
          </a:p>
          <a:p>
            <a:pPr marL="57150" indent="0">
              <a:buNone/>
            </a:pPr>
            <a:r>
              <a:rPr lang="en-US" sz="2200" b="1" dirty="0" smtClean="0"/>
              <a:t>       </a:t>
            </a:r>
            <a:r>
              <a:rPr lang="en-US" sz="2200" b="1" dirty="0" smtClean="0">
                <a:solidFill>
                  <a:srgbClr val="FF0000"/>
                </a:solidFill>
              </a:rPr>
              <a:t>ACTION </a:t>
            </a:r>
            <a:r>
              <a:rPr lang="en-US" sz="2200" b="1" dirty="0">
                <a:solidFill>
                  <a:srgbClr val="FF0000"/>
                </a:solidFill>
              </a:rPr>
              <a:t>WORD </a:t>
            </a:r>
            <a:r>
              <a:rPr lang="en-US" sz="2200" b="1" dirty="0"/>
              <a:t>/ </a:t>
            </a:r>
            <a:r>
              <a:rPr lang="en-US" sz="2200" b="1" dirty="0">
                <a:solidFill>
                  <a:srgbClr val="FFFF00"/>
                </a:solidFill>
              </a:rPr>
              <a:t>TASK</a:t>
            </a:r>
            <a:r>
              <a:rPr lang="en-US" sz="2200" b="1" dirty="0"/>
              <a:t> / </a:t>
            </a:r>
            <a:r>
              <a:rPr lang="en-US" sz="2200" b="1" dirty="0" smtClean="0">
                <a:solidFill>
                  <a:schemeClr val="bg1"/>
                </a:solidFill>
              </a:rPr>
              <a:t>OUTCOME-RESULT</a:t>
            </a:r>
            <a:endParaRPr lang="en-US" sz="2200" dirty="0">
              <a:solidFill>
                <a:schemeClr val="bg1"/>
              </a:solidFill>
            </a:endParaRPr>
          </a:p>
          <a:p>
            <a:r>
              <a:rPr lang="en-US" dirty="0"/>
              <a:t>Listing only the task fails to show off your valuable skills and experience. Be measurable</a:t>
            </a:r>
            <a:r>
              <a:rPr lang="en-US" dirty="0" smtClean="0"/>
              <a:t>!</a:t>
            </a:r>
            <a:endParaRPr lang="en-US" dirty="0"/>
          </a:p>
          <a:p>
            <a:pPr marL="0" indent="0">
              <a:buNone/>
            </a:pPr>
            <a:r>
              <a:rPr lang="en-US" u="sng" dirty="0" smtClean="0"/>
              <a:t>Examples</a:t>
            </a:r>
            <a:r>
              <a:rPr lang="en-US" u="sng" dirty="0"/>
              <a:t>:</a:t>
            </a:r>
          </a:p>
          <a:p>
            <a:r>
              <a:rPr lang="en-US" dirty="0" smtClean="0"/>
              <a:t>Created </a:t>
            </a:r>
            <a:r>
              <a:rPr lang="en-US" dirty="0"/>
              <a:t>_______ that led to ________ over a _____ period of time</a:t>
            </a:r>
          </a:p>
          <a:p>
            <a:r>
              <a:rPr lang="en-US" dirty="0" smtClean="0"/>
              <a:t>Oversaw </a:t>
            </a:r>
            <a:r>
              <a:rPr lang="en-US" dirty="0"/>
              <a:t>the development of _________ that resulted </a:t>
            </a:r>
            <a:r>
              <a:rPr lang="en-US" dirty="0" smtClean="0"/>
              <a:t>in________</a:t>
            </a:r>
            <a:endParaRPr lang="en-US" dirty="0"/>
          </a:p>
          <a:p>
            <a:r>
              <a:rPr lang="en-US" dirty="0" smtClean="0"/>
              <a:t>Managed </a:t>
            </a:r>
            <a:r>
              <a:rPr lang="en-US" dirty="0"/>
              <a:t>a team of ____ co-workers that </a:t>
            </a:r>
            <a:r>
              <a:rPr lang="en-US" dirty="0" smtClean="0"/>
              <a:t>__________</a:t>
            </a:r>
          </a:p>
          <a:p>
            <a:pPr indent="-285750"/>
            <a:r>
              <a:rPr lang="en-US" dirty="0" smtClean="0"/>
              <a:t>Processed </a:t>
            </a:r>
            <a:r>
              <a:rPr lang="en-US" dirty="0"/>
              <a:t>over $___ worth of transactions over a ___ hour shift </a:t>
            </a:r>
            <a:r>
              <a:rPr lang="en-US" dirty="0" smtClean="0"/>
              <a:t> with </a:t>
            </a:r>
            <a:r>
              <a:rPr lang="en-US" dirty="0"/>
              <a:t>a </a:t>
            </a:r>
            <a:r>
              <a:rPr lang="en-US" dirty="0" smtClean="0"/>
              <a:t>100% accuracy rate</a:t>
            </a:r>
            <a:endParaRPr lang="en-US" dirty="0"/>
          </a:p>
          <a:p>
            <a:pPr marL="57150" indent="0" algn="ctr">
              <a:buNone/>
            </a:pPr>
            <a:r>
              <a:rPr lang="en-US" sz="1600" b="1" i="1" dirty="0" smtClean="0"/>
              <a:t>Every </a:t>
            </a:r>
            <a:r>
              <a:rPr lang="en-US" sz="1600" b="1" i="1" dirty="0"/>
              <a:t>time you start off a bullet, you will need an action word or Power word.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16082" y="152400"/>
            <a:ext cx="7315200" cy="838200"/>
          </a:xfrm>
        </p:spPr>
        <p:txBody>
          <a:bodyPr/>
          <a:lstStyle/>
          <a:p>
            <a:r>
              <a:rPr lang="en-US" dirty="0" smtClean="0"/>
              <a:t>Writing Structure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951902"/>
      </p:ext>
    </p:extLst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1559</TotalTime>
  <Words>843</Words>
  <Application>Microsoft Office PowerPoint</Application>
  <PresentationFormat>On-screen Show (4:3)</PresentationFormat>
  <Paragraphs>156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Gothic</vt:lpstr>
      <vt:lpstr>Wingdings 3</vt:lpstr>
      <vt:lpstr>Ion</vt:lpstr>
      <vt:lpstr>Resume Preparation</vt:lpstr>
      <vt:lpstr>Learning Outcomes</vt:lpstr>
      <vt:lpstr>Purpose of a Resume</vt:lpstr>
      <vt:lpstr>Parts of a Resume</vt:lpstr>
      <vt:lpstr>Formatting</vt:lpstr>
      <vt:lpstr>Formatting</vt:lpstr>
      <vt:lpstr>Education Section</vt:lpstr>
      <vt:lpstr>Work Experience</vt:lpstr>
      <vt:lpstr>Writing Structure </vt:lpstr>
      <vt:lpstr>Additional Experiences</vt:lpstr>
      <vt:lpstr>Experiences (Internships, Jobs, Volunteer Service)</vt:lpstr>
      <vt:lpstr>Practice Writing</vt:lpstr>
      <vt:lpstr>Additional Sections</vt:lpstr>
      <vt:lpstr>References On a Separate Page…</vt:lpstr>
      <vt:lpstr>Hints, Tips, &amp; Tricks</vt:lpstr>
      <vt:lpstr>Resume Critiques at Career Services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 Writing for Justice Studies Majors</dc:title>
  <dc:creator>Fac-Staff</dc:creator>
  <cp:lastModifiedBy>Victoria Nair</cp:lastModifiedBy>
  <cp:revision>347</cp:revision>
  <cp:lastPrinted>2018-08-28T14:49:43Z</cp:lastPrinted>
  <dcterms:created xsi:type="dcterms:W3CDTF">2011-09-06T20:13:55Z</dcterms:created>
  <dcterms:modified xsi:type="dcterms:W3CDTF">2019-02-26T15:30:04Z</dcterms:modified>
</cp:coreProperties>
</file>